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Lst>
  <p:sldSz cy="6858000" cx="9144000"/>
  <p:notesSz cx="6858000" cy="9144000"/>
  <p:embeddedFontLst>
    <p:embeddedFont>
      <p:font typeface="Jim Nightshade"/>
      <p:regular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EACC23-69DB-4D34-91F7-CE8C386102AC}">
  <a:tblStyle styleId="{0AEACC23-69DB-4D34-91F7-CE8C386102A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font" Target="fonts/JimNightshade-regular.fntdata"/><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68" name="Shape 68"/>
        <p:cNvGrpSpPr/>
        <p:nvPr/>
      </p:nvGrpSpPr>
      <p:grpSpPr>
        <a:xfrm>
          <a:off x="0" y="0"/>
          <a:ext cx="0" cy="0"/>
          <a:chOff x="0" y="0"/>
          <a:chExt cx="0" cy="0"/>
        </a:xfrm>
      </p:grpSpPr>
      <p:sp>
        <p:nvSpPr>
          <p:cNvPr id="69" name="Google Shape;69;p2"/>
          <p:cNvSpPr txBox="1"/>
          <p:nvPr>
            <p:ph type="ctrTitle"/>
          </p:nvPr>
        </p:nvSpPr>
        <p:spPr>
          <a:xfrm>
            <a:off x="685801" y="2130427"/>
            <a:ext cx="7772400" cy="1470025"/>
          </a:xfrm>
          <a:prstGeom prst="rect">
            <a:avLst/>
          </a:prstGeom>
          <a:noFill/>
          <a:ln>
            <a:noFill/>
          </a:ln>
        </p:spPr>
        <p:txBody>
          <a:bodyPr anchorCtr="0" anchor="t" bIns="25600" lIns="51200" spcFirstLastPara="1" rIns="51200" wrap="square" tIns="256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2"/>
          <p:cNvSpPr txBox="1"/>
          <p:nvPr>
            <p:ph idx="1" type="subTitle"/>
          </p:nvPr>
        </p:nvSpPr>
        <p:spPr>
          <a:xfrm>
            <a:off x="1371601" y="3886200"/>
            <a:ext cx="6400800" cy="1752600"/>
          </a:xfrm>
          <a:prstGeom prst="rect">
            <a:avLst/>
          </a:prstGeom>
          <a:noFill/>
          <a:ln>
            <a:noFill/>
          </a:ln>
        </p:spPr>
        <p:txBody>
          <a:bodyPr anchorCtr="0" anchor="t" bIns="25600" lIns="51200" spcFirstLastPara="1" rIns="51200" wrap="square" tIns="25600">
            <a:noAutofit/>
          </a:bodyPr>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71" name="Google Shape;71;p2"/>
          <p:cNvSpPr txBox="1"/>
          <p:nvPr>
            <p:ph idx="10" type="dt"/>
          </p:nvPr>
        </p:nvSpPr>
        <p:spPr>
          <a:xfrm>
            <a:off x="457200" y="6356352"/>
            <a:ext cx="2133600" cy="365125"/>
          </a:xfrm>
          <a:prstGeom prst="rect">
            <a:avLst/>
          </a:prstGeom>
          <a:noFill/>
          <a:ln>
            <a:noFill/>
          </a:ln>
        </p:spPr>
        <p:txBody>
          <a:bodyPr anchorCtr="0" anchor="t" bIns="25600" lIns="51200" spcFirstLastPara="1" rIns="51200" wrap="square" tIns="256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2"/>
          <p:cNvSpPr txBox="1"/>
          <p:nvPr>
            <p:ph idx="11" type="ftr"/>
          </p:nvPr>
        </p:nvSpPr>
        <p:spPr>
          <a:xfrm>
            <a:off x="3124201" y="6356352"/>
            <a:ext cx="2895600" cy="365125"/>
          </a:xfrm>
          <a:prstGeom prst="rect">
            <a:avLst/>
          </a:prstGeom>
          <a:noFill/>
          <a:ln>
            <a:noFill/>
          </a:ln>
        </p:spPr>
        <p:txBody>
          <a:bodyPr anchorCtr="0" anchor="t" bIns="25600" lIns="51200" spcFirstLastPara="1" rIns="51200" wrap="square" tIns="256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2"/>
          <p:cNvSpPr txBox="1"/>
          <p:nvPr>
            <p:ph idx="12" type="sldNum"/>
          </p:nvPr>
        </p:nvSpPr>
        <p:spPr>
          <a:xfrm>
            <a:off x="6553200" y="6356352"/>
            <a:ext cx="2133600" cy="365125"/>
          </a:xfrm>
          <a:prstGeom prst="rect">
            <a:avLst/>
          </a:prstGeom>
          <a:noFill/>
          <a:ln>
            <a:noFill/>
          </a:ln>
        </p:spPr>
        <p:txBody>
          <a:bodyPr anchorCtr="0" anchor="t" bIns="25600" lIns="51200" spcFirstLastPara="1" rIns="51200" wrap="square" tIns="256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2" name="Shape 122"/>
        <p:cNvGrpSpPr/>
        <p:nvPr/>
      </p:nvGrpSpPr>
      <p:grpSpPr>
        <a:xfrm>
          <a:off x="0" y="0"/>
          <a:ext cx="0" cy="0"/>
          <a:chOff x="0" y="0"/>
          <a:chExt cx="0" cy="0"/>
        </a:xfrm>
      </p:grpSpPr>
      <p:sp>
        <p:nvSpPr>
          <p:cNvPr id="123" name="Google Shape;123;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4" name="Google Shape;124;p11"/>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25" name="Google Shape;125;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26" name="Google Shape;126;p1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7" name="Google Shape;127;p1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11"/>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9" name="Shape 129"/>
        <p:cNvGrpSpPr/>
        <p:nvPr/>
      </p:nvGrpSpPr>
      <p:grpSpPr>
        <a:xfrm>
          <a:off x="0" y="0"/>
          <a:ext cx="0" cy="0"/>
          <a:chOff x="0" y="0"/>
          <a:chExt cx="0" cy="0"/>
        </a:xfrm>
      </p:grpSpPr>
      <p:sp>
        <p:nvSpPr>
          <p:cNvPr id="130" name="Google Shape;130;p1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1" name="Google Shape;131;p1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2" name="Google Shape;132;p1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3" name="Google Shape;133;p1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4" name="Google Shape;134;p12"/>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5" name="Shape 135"/>
        <p:cNvGrpSpPr/>
        <p:nvPr/>
      </p:nvGrpSpPr>
      <p:grpSpPr>
        <a:xfrm>
          <a:off x="0" y="0"/>
          <a:ext cx="0" cy="0"/>
          <a:chOff x="0" y="0"/>
          <a:chExt cx="0" cy="0"/>
        </a:xfrm>
      </p:grpSpPr>
      <p:sp>
        <p:nvSpPr>
          <p:cNvPr id="136" name="Google Shape;136;p13"/>
          <p:cNvSpPr txBox="1"/>
          <p:nvPr>
            <p:ph type="title"/>
          </p:nvPr>
        </p:nvSpPr>
        <p:spPr>
          <a:xfrm rot="5400000">
            <a:off x="4732337" y="2171700"/>
            <a:ext cx="5851525" cy="20574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7" name="Google Shape;137;p1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8" name="Google Shape;138;p1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9" name="Google Shape;139;p13"/>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0" name="Google Shape;140;p1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3"/>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3"/>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0" name="Shape 80"/>
        <p:cNvGrpSpPr/>
        <p:nvPr/>
      </p:nvGrpSpPr>
      <p:grpSpPr>
        <a:xfrm>
          <a:off x="0" y="0"/>
          <a:ext cx="0" cy="0"/>
          <a:chOff x="0" y="0"/>
          <a:chExt cx="0" cy="0"/>
        </a:xfrm>
      </p:grpSpPr>
      <p:sp>
        <p:nvSpPr>
          <p:cNvPr id="81" name="Google Shape;81;p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4"/>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4"/>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 name="Shape 84"/>
        <p:cNvGrpSpPr/>
        <p:nvPr/>
      </p:nvGrpSpPr>
      <p:grpSpPr>
        <a:xfrm>
          <a:off x="0" y="0"/>
          <a:ext cx="0" cy="0"/>
          <a:chOff x="0" y="0"/>
          <a:chExt cx="0" cy="0"/>
        </a:xfrm>
      </p:grpSpPr>
      <p:sp>
        <p:nvSpPr>
          <p:cNvPr id="85" name="Google Shape;85;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87" name="Google Shape;87;p5"/>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5"/>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5"/>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0" name="Shape 90"/>
        <p:cNvGrpSpPr/>
        <p:nvPr/>
      </p:nvGrpSpPr>
      <p:grpSpPr>
        <a:xfrm>
          <a:off x="0" y="0"/>
          <a:ext cx="0" cy="0"/>
          <a:chOff x="0" y="0"/>
          <a:chExt cx="0" cy="0"/>
        </a:xfrm>
      </p:grpSpPr>
      <p:sp>
        <p:nvSpPr>
          <p:cNvPr id="91" name="Google Shape;91;p6"/>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2" name="Google Shape;92;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 name="Google Shape;93;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Google Shape;96;p6"/>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7"/>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9" name="Google Shape;99;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00" name="Google Shape;100;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01" name="Google Shape;101;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02" name="Google Shape;102;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03" name="Google Shape;103;p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7"/>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8" name="Google Shape;108;p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8"/>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 name="Shape 111"/>
        <p:cNvGrpSpPr/>
        <p:nvPr/>
      </p:nvGrpSpPr>
      <p:grpSpPr>
        <a:xfrm>
          <a:off x="0" y="0"/>
          <a:ext cx="0" cy="0"/>
          <a:chOff x="0" y="0"/>
          <a:chExt cx="0" cy="0"/>
        </a:xfrm>
      </p:grpSpPr>
      <p:sp>
        <p:nvSpPr>
          <p:cNvPr id="112" name="Google Shape;112;p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3" name="Google Shape;113;p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4" name="Google Shape;114;p9"/>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5" name="Shape 115"/>
        <p:cNvGrpSpPr/>
        <p:nvPr/>
      </p:nvGrpSpPr>
      <p:grpSpPr>
        <a:xfrm>
          <a:off x="0" y="0"/>
          <a:ext cx="0" cy="0"/>
          <a:chOff x="0" y="0"/>
          <a:chExt cx="0" cy="0"/>
        </a:xfrm>
      </p:grpSpPr>
      <p:sp>
        <p:nvSpPr>
          <p:cNvPr id="116" name="Google Shape;116;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7" name="Google Shape;117;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8" name="Google Shape;118;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9" name="Google Shape;119;p1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0" name="Google Shape;120;p1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10"/>
          <p:cNvSpPr txBox="1"/>
          <p:nvPr>
            <p:ph idx="12" type="sldNum"/>
          </p:nvPr>
        </p:nvSpPr>
        <p:spPr>
          <a:xfrm>
            <a:off x="6553200" y="6356350"/>
            <a:ext cx="21336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nvSpPr>
        <p:spPr>
          <a:xfrm>
            <a:off x="914321" y="9534527"/>
            <a:ext cx="2133571" cy="27386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88888"/>
              </a:buClr>
              <a:buSzPts val="1200"/>
              <a:buFont typeface="Calibri"/>
              <a:buNone/>
            </a:pPr>
            <a:r>
              <a:rPr b="0" i="0" lang="en-IN" sz="1200" u="none" cap="none" strike="noStrike">
                <a:solidFill>
                  <a:srgbClr val="888888"/>
                </a:solidFill>
                <a:latin typeface="Calibri"/>
                <a:ea typeface="Calibri"/>
                <a:cs typeface="Calibri"/>
                <a:sym typeface="Calibri"/>
              </a:rPr>
              <a:t>12/6/2017</a:t>
            </a:r>
            <a:endParaRPr b="0" i="0" sz="1200" u="none" cap="none" strike="noStrike">
              <a:solidFill>
                <a:srgbClr val="888888"/>
              </a:solidFill>
              <a:latin typeface="Calibri"/>
              <a:ea typeface="Calibri"/>
              <a:cs typeface="Calibri"/>
              <a:sym typeface="Calibri"/>
            </a:endParaRPr>
          </a:p>
        </p:txBody>
      </p:sp>
      <p:sp>
        <p:nvSpPr>
          <p:cNvPr id="7" name="Google Shape;7;p1"/>
          <p:cNvSpPr txBox="1"/>
          <p:nvPr/>
        </p:nvSpPr>
        <p:spPr>
          <a:xfrm>
            <a:off x="13105263" y="9534527"/>
            <a:ext cx="2133571" cy="273864"/>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IN"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grpSp>
        <p:nvGrpSpPr>
          <p:cNvPr id="8" name="Google Shape;8;p1"/>
          <p:cNvGrpSpPr/>
          <p:nvPr/>
        </p:nvGrpSpPr>
        <p:grpSpPr>
          <a:xfrm>
            <a:off x="7508623" y="0"/>
            <a:ext cx="1635377" cy="392937"/>
            <a:chOff x="14001859" y="-36"/>
            <a:chExt cx="4162475" cy="1000131"/>
          </a:xfrm>
        </p:grpSpPr>
        <p:sp>
          <p:nvSpPr>
            <p:cNvPr id="9" name="Google Shape;9;p1"/>
            <p:cNvSpPr/>
            <p:nvPr/>
          </p:nvSpPr>
          <p:spPr>
            <a:xfrm>
              <a:off x="15859258" y="71394"/>
              <a:ext cx="2000275" cy="214322"/>
            </a:xfrm>
            <a:prstGeom prst="snip2DiagRect">
              <a:avLst>
                <a:gd fmla="val 0" name="adj1"/>
                <a:gd fmla="val 16667" name="adj2"/>
              </a:avLst>
            </a:prstGeom>
            <a:solidFill>
              <a:srgbClr val="00B050">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0" name="Google Shape;10;p1"/>
            <p:cNvSpPr/>
            <p:nvPr/>
          </p:nvSpPr>
          <p:spPr>
            <a:xfrm>
              <a:off x="16164059" y="500025"/>
              <a:ext cx="2000275" cy="214319"/>
            </a:xfrm>
            <a:prstGeom prst="snip2DiagRect">
              <a:avLst>
                <a:gd fmla="val 0" name="adj1"/>
                <a:gd fmla="val 16667" name="adj2"/>
              </a:avLst>
            </a:prstGeom>
            <a:solidFill>
              <a:srgbClr val="E36C09">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1" name="Google Shape;11;p1"/>
            <p:cNvSpPr/>
            <p:nvPr/>
          </p:nvSpPr>
          <p:spPr>
            <a:xfrm>
              <a:off x="14859120" y="357148"/>
              <a:ext cx="571507" cy="142877"/>
            </a:xfrm>
            <a:prstGeom prst="snip2DiagRect">
              <a:avLst>
                <a:gd fmla="val 0" name="adj1"/>
                <a:gd fmla="val 16667" name="adj2"/>
              </a:avLst>
            </a:prstGeom>
            <a:solidFill>
              <a:srgbClr val="00B050">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2" name="Google Shape;12;p1"/>
            <p:cNvSpPr/>
            <p:nvPr/>
          </p:nvSpPr>
          <p:spPr>
            <a:xfrm>
              <a:off x="17430902" y="857218"/>
              <a:ext cx="571507" cy="142877"/>
            </a:xfrm>
            <a:prstGeom prst="snip2DiagRect">
              <a:avLst>
                <a:gd fmla="val 0" name="adj1"/>
                <a:gd fmla="val 16667" name="adj2"/>
              </a:avLst>
            </a:prstGeom>
            <a:solidFill>
              <a:srgbClr val="00B050">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3" name="Google Shape;13;p1"/>
            <p:cNvSpPr/>
            <p:nvPr/>
          </p:nvSpPr>
          <p:spPr>
            <a:xfrm>
              <a:off x="16430766" y="857218"/>
              <a:ext cx="714384" cy="142877"/>
            </a:xfrm>
            <a:prstGeom prst="snip2DiagRect">
              <a:avLst>
                <a:gd fmla="val 0" name="adj1"/>
                <a:gd fmla="val 16667" name="adj2"/>
              </a:avLst>
            </a:prstGeom>
            <a:solidFill>
              <a:srgbClr val="E36C09">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4" name="Google Shape;14;p1"/>
            <p:cNvSpPr/>
            <p:nvPr/>
          </p:nvSpPr>
          <p:spPr>
            <a:xfrm>
              <a:off x="14001859" y="357148"/>
              <a:ext cx="714384" cy="142877"/>
            </a:xfrm>
            <a:prstGeom prst="snip2DiagRect">
              <a:avLst>
                <a:gd fmla="val 0" name="adj1"/>
                <a:gd fmla="val 16667" name="adj2"/>
              </a:avLst>
            </a:prstGeom>
            <a:solidFill>
              <a:srgbClr val="E36C09">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5" name="Google Shape;15;p1"/>
            <p:cNvSpPr/>
            <p:nvPr/>
          </p:nvSpPr>
          <p:spPr>
            <a:xfrm>
              <a:off x="15572627" y="214278"/>
              <a:ext cx="142880" cy="71437"/>
            </a:xfrm>
            <a:prstGeom prst="snip2DiagRect">
              <a:avLst>
                <a:gd fmla="val 0" name="adj1"/>
                <a:gd fmla="val 16667" name="adj2"/>
              </a:avLst>
            </a:prstGeom>
            <a:solidFill>
              <a:srgbClr val="E36C09">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6" name="Google Shape;16;p1"/>
            <p:cNvSpPr/>
            <p:nvPr/>
          </p:nvSpPr>
          <p:spPr>
            <a:xfrm>
              <a:off x="15725027" y="366678"/>
              <a:ext cx="142880" cy="71437"/>
            </a:xfrm>
            <a:prstGeom prst="snip2DiagRect">
              <a:avLst>
                <a:gd fmla="val 0" name="adj1"/>
                <a:gd fmla="val 16667" name="adj2"/>
              </a:avLst>
            </a:prstGeom>
            <a:solidFill>
              <a:srgbClr val="00B050">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7" name="Google Shape;17;p1"/>
            <p:cNvSpPr/>
            <p:nvPr/>
          </p:nvSpPr>
          <p:spPr>
            <a:xfrm>
              <a:off x="17215700" y="785782"/>
              <a:ext cx="142880" cy="71437"/>
            </a:xfrm>
            <a:prstGeom prst="snip2DiagRect">
              <a:avLst>
                <a:gd fmla="val 0" name="adj1"/>
                <a:gd fmla="val 16667" name="adj2"/>
              </a:avLst>
            </a:prstGeom>
            <a:solidFill>
              <a:srgbClr val="E36C09">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8" name="Google Shape;18;p1"/>
            <p:cNvSpPr/>
            <p:nvPr/>
          </p:nvSpPr>
          <p:spPr>
            <a:xfrm>
              <a:off x="17930080" y="285716"/>
              <a:ext cx="142880" cy="71437"/>
            </a:xfrm>
            <a:prstGeom prst="snip2DiagRect">
              <a:avLst>
                <a:gd fmla="val 0" name="adj1"/>
                <a:gd fmla="val 16667" name="adj2"/>
              </a:avLst>
            </a:prstGeom>
            <a:solidFill>
              <a:srgbClr val="00B050">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19" name="Google Shape;19;p1"/>
            <p:cNvSpPr/>
            <p:nvPr/>
          </p:nvSpPr>
          <p:spPr>
            <a:xfrm>
              <a:off x="17930080" y="-36"/>
              <a:ext cx="142880" cy="71437"/>
            </a:xfrm>
            <a:prstGeom prst="snip2DiagRect">
              <a:avLst>
                <a:gd fmla="val 0" name="adj1"/>
                <a:gd fmla="val 16667" name="adj2"/>
              </a:avLst>
            </a:prstGeom>
            <a:solidFill>
              <a:srgbClr val="E36C09">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grpSp>
      <p:grpSp>
        <p:nvGrpSpPr>
          <p:cNvPr id="20" name="Google Shape;20;p1"/>
          <p:cNvGrpSpPr/>
          <p:nvPr/>
        </p:nvGrpSpPr>
        <p:grpSpPr>
          <a:xfrm>
            <a:off x="7286643" y="5929330"/>
            <a:ext cx="1857356" cy="928670"/>
            <a:chOff x="15572626" y="9001118"/>
            <a:chExt cx="2713786" cy="1285882"/>
          </a:xfrm>
        </p:grpSpPr>
        <p:sp>
          <p:nvSpPr>
            <p:cNvPr id="21" name="Google Shape;21;p1"/>
            <p:cNvSpPr/>
            <p:nvPr/>
          </p:nvSpPr>
          <p:spPr>
            <a:xfrm rot="10800000">
              <a:off x="17357337" y="9681424"/>
              <a:ext cx="571894" cy="605574"/>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22" name="Google Shape;22;p1"/>
            <p:cNvSpPr/>
            <p:nvPr/>
          </p:nvSpPr>
          <p:spPr>
            <a:xfrm rot="10800000">
              <a:off x="16928777" y="9757520"/>
              <a:ext cx="500028" cy="529474"/>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23" name="Google Shape;23;p1"/>
            <p:cNvSpPr/>
            <p:nvPr/>
          </p:nvSpPr>
          <p:spPr>
            <a:xfrm rot="10800000">
              <a:off x="17571198" y="9530612"/>
              <a:ext cx="357179" cy="378213"/>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24" name="Google Shape;24;p1"/>
            <p:cNvSpPr/>
            <p:nvPr/>
          </p:nvSpPr>
          <p:spPr>
            <a:xfrm rot="10800000">
              <a:off x="16786242" y="9833131"/>
              <a:ext cx="428622" cy="453865"/>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25" name="Google Shape;25;p1"/>
            <p:cNvSpPr/>
            <p:nvPr/>
          </p:nvSpPr>
          <p:spPr>
            <a:xfrm rot="10800000">
              <a:off x="16429066" y="9908782"/>
              <a:ext cx="357179" cy="378213"/>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26" name="Google Shape;26;p1"/>
            <p:cNvSpPr/>
            <p:nvPr/>
          </p:nvSpPr>
          <p:spPr>
            <a:xfrm rot="10800000">
              <a:off x="17785502" y="9908785"/>
              <a:ext cx="357179" cy="378213"/>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27" name="Google Shape;27;p1"/>
            <p:cNvSpPr/>
            <p:nvPr/>
          </p:nvSpPr>
          <p:spPr>
            <a:xfrm rot="10800000">
              <a:off x="16143308" y="10060064"/>
              <a:ext cx="214311" cy="226932"/>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28" name="Google Shape;28;p1"/>
            <p:cNvSpPr/>
            <p:nvPr/>
          </p:nvSpPr>
          <p:spPr>
            <a:xfrm rot="10800000">
              <a:off x="18072107" y="9228045"/>
              <a:ext cx="214306" cy="226927"/>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29" name="Google Shape;29;p1"/>
            <p:cNvSpPr/>
            <p:nvPr/>
          </p:nvSpPr>
          <p:spPr>
            <a:xfrm rot="10800000">
              <a:off x="16827155" y="9649570"/>
              <a:ext cx="173400" cy="183612"/>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30" name="Google Shape;30;p1"/>
            <p:cNvSpPr/>
            <p:nvPr/>
          </p:nvSpPr>
          <p:spPr>
            <a:xfrm rot="10800000">
              <a:off x="17470083" y="9498286"/>
              <a:ext cx="173400" cy="183612"/>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31" name="Google Shape;31;p1"/>
            <p:cNvSpPr/>
            <p:nvPr/>
          </p:nvSpPr>
          <p:spPr>
            <a:xfrm rot="10800000">
              <a:off x="18113013" y="9001118"/>
              <a:ext cx="173400" cy="183612"/>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32" name="Google Shape;32;p1"/>
            <p:cNvSpPr/>
            <p:nvPr/>
          </p:nvSpPr>
          <p:spPr>
            <a:xfrm rot="10800000">
              <a:off x="15572626" y="10173532"/>
              <a:ext cx="107155" cy="113465"/>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33" name="Google Shape;33;p1"/>
            <p:cNvSpPr/>
            <p:nvPr/>
          </p:nvSpPr>
          <p:spPr>
            <a:xfrm rot="10800000">
              <a:off x="15940191" y="10103386"/>
              <a:ext cx="173400" cy="183612"/>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34" name="Google Shape;34;p1"/>
            <p:cNvSpPr/>
            <p:nvPr/>
          </p:nvSpPr>
          <p:spPr>
            <a:xfrm rot="10800000">
              <a:off x="18071249" y="10060073"/>
              <a:ext cx="214306" cy="226927"/>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35" name="Google Shape;35;p1"/>
            <p:cNvSpPr/>
            <p:nvPr/>
          </p:nvSpPr>
          <p:spPr>
            <a:xfrm rot="10800000">
              <a:off x="17713662" y="9378893"/>
              <a:ext cx="571894" cy="605574"/>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36" name="Google Shape;36;p1"/>
            <p:cNvSpPr/>
            <p:nvPr/>
          </p:nvSpPr>
          <p:spPr>
            <a:xfrm rot="10800000">
              <a:off x="17929230" y="9152400"/>
              <a:ext cx="357179" cy="378213"/>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37" name="Google Shape;37;p1"/>
            <p:cNvSpPr/>
            <p:nvPr/>
          </p:nvSpPr>
          <p:spPr>
            <a:xfrm rot="10800000">
              <a:off x="17713662" y="9681424"/>
              <a:ext cx="571894" cy="605574"/>
            </a:xfrm>
            <a:prstGeom prst="ellipse">
              <a:avLst/>
            </a:prstGeom>
            <a:solidFill>
              <a:srgbClr val="00B050">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grpSp>
      <p:grpSp>
        <p:nvGrpSpPr>
          <p:cNvPr id="38" name="Google Shape;38;p1"/>
          <p:cNvGrpSpPr/>
          <p:nvPr/>
        </p:nvGrpSpPr>
        <p:grpSpPr>
          <a:xfrm flipH="1">
            <a:off x="-32" y="6429396"/>
            <a:ext cx="1642765" cy="392937"/>
            <a:chOff x="14001831" y="-36"/>
            <a:chExt cx="4162467" cy="1000133"/>
          </a:xfrm>
        </p:grpSpPr>
        <p:sp>
          <p:nvSpPr>
            <p:cNvPr id="39" name="Google Shape;39;p1"/>
            <p:cNvSpPr/>
            <p:nvPr/>
          </p:nvSpPr>
          <p:spPr>
            <a:xfrm>
              <a:off x="15859227" y="71395"/>
              <a:ext cx="2000272" cy="214323"/>
            </a:xfrm>
            <a:prstGeom prst="snip2DiagRect">
              <a:avLst>
                <a:gd fmla="val 0" name="adj1"/>
                <a:gd fmla="val 16667" name="adj2"/>
              </a:avLst>
            </a:prstGeom>
            <a:solidFill>
              <a:srgbClr val="00B050">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40" name="Google Shape;40;p1"/>
            <p:cNvSpPr/>
            <p:nvPr/>
          </p:nvSpPr>
          <p:spPr>
            <a:xfrm>
              <a:off x="16164027" y="500026"/>
              <a:ext cx="2000272" cy="214319"/>
            </a:xfrm>
            <a:prstGeom prst="snip2DiagRect">
              <a:avLst>
                <a:gd fmla="val 0" name="adj1"/>
                <a:gd fmla="val 16667" name="adj2"/>
              </a:avLst>
            </a:prstGeom>
            <a:solidFill>
              <a:srgbClr val="E36C09">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41" name="Google Shape;41;p1"/>
            <p:cNvSpPr/>
            <p:nvPr/>
          </p:nvSpPr>
          <p:spPr>
            <a:xfrm>
              <a:off x="14859091" y="357148"/>
              <a:ext cx="571506" cy="142877"/>
            </a:xfrm>
            <a:prstGeom prst="snip2DiagRect">
              <a:avLst>
                <a:gd fmla="val 0" name="adj1"/>
                <a:gd fmla="val 16667" name="adj2"/>
              </a:avLst>
            </a:prstGeom>
            <a:solidFill>
              <a:srgbClr val="00B050">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42" name="Google Shape;42;p1"/>
            <p:cNvSpPr/>
            <p:nvPr/>
          </p:nvSpPr>
          <p:spPr>
            <a:xfrm>
              <a:off x="17430866" y="857220"/>
              <a:ext cx="571506" cy="142877"/>
            </a:xfrm>
            <a:prstGeom prst="snip2DiagRect">
              <a:avLst>
                <a:gd fmla="val 0" name="adj1"/>
                <a:gd fmla="val 16667" name="adj2"/>
              </a:avLst>
            </a:prstGeom>
            <a:solidFill>
              <a:srgbClr val="00B050">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43" name="Google Shape;43;p1"/>
            <p:cNvSpPr/>
            <p:nvPr/>
          </p:nvSpPr>
          <p:spPr>
            <a:xfrm>
              <a:off x="16430733" y="857220"/>
              <a:ext cx="714382" cy="142877"/>
            </a:xfrm>
            <a:prstGeom prst="snip2DiagRect">
              <a:avLst>
                <a:gd fmla="val 0" name="adj1"/>
                <a:gd fmla="val 16667" name="adj2"/>
              </a:avLst>
            </a:prstGeom>
            <a:solidFill>
              <a:srgbClr val="E36C09">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44" name="Google Shape;44;p1"/>
            <p:cNvSpPr/>
            <p:nvPr/>
          </p:nvSpPr>
          <p:spPr>
            <a:xfrm>
              <a:off x="14001831" y="357148"/>
              <a:ext cx="714382" cy="142877"/>
            </a:xfrm>
            <a:prstGeom prst="snip2DiagRect">
              <a:avLst>
                <a:gd fmla="val 0" name="adj1"/>
                <a:gd fmla="val 16667" name="adj2"/>
              </a:avLst>
            </a:prstGeom>
            <a:solidFill>
              <a:srgbClr val="E36C09">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45" name="Google Shape;45;p1"/>
            <p:cNvSpPr/>
            <p:nvPr/>
          </p:nvSpPr>
          <p:spPr>
            <a:xfrm>
              <a:off x="15572594" y="214279"/>
              <a:ext cx="142880" cy="71437"/>
            </a:xfrm>
            <a:prstGeom prst="snip2DiagRect">
              <a:avLst>
                <a:gd fmla="val 0" name="adj1"/>
                <a:gd fmla="val 16667" name="adj2"/>
              </a:avLst>
            </a:prstGeom>
            <a:solidFill>
              <a:srgbClr val="E36C09">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46" name="Google Shape;46;p1"/>
            <p:cNvSpPr/>
            <p:nvPr/>
          </p:nvSpPr>
          <p:spPr>
            <a:xfrm>
              <a:off x="15724998" y="366678"/>
              <a:ext cx="142880" cy="71437"/>
            </a:xfrm>
            <a:prstGeom prst="snip2DiagRect">
              <a:avLst>
                <a:gd fmla="val 0" name="adj1"/>
                <a:gd fmla="val 16667" name="adj2"/>
              </a:avLst>
            </a:prstGeom>
            <a:solidFill>
              <a:srgbClr val="00B050">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47" name="Google Shape;47;p1"/>
            <p:cNvSpPr/>
            <p:nvPr/>
          </p:nvSpPr>
          <p:spPr>
            <a:xfrm>
              <a:off x="17215670" y="785783"/>
              <a:ext cx="142880" cy="71437"/>
            </a:xfrm>
            <a:prstGeom prst="snip2DiagRect">
              <a:avLst>
                <a:gd fmla="val 0" name="adj1"/>
                <a:gd fmla="val 16667" name="adj2"/>
              </a:avLst>
            </a:prstGeom>
            <a:solidFill>
              <a:srgbClr val="E36C09">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48" name="Google Shape;48;p1"/>
            <p:cNvSpPr/>
            <p:nvPr/>
          </p:nvSpPr>
          <p:spPr>
            <a:xfrm>
              <a:off x="17930081" y="285716"/>
              <a:ext cx="142880" cy="71437"/>
            </a:xfrm>
            <a:prstGeom prst="snip2DiagRect">
              <a:avLst>
                <a:gd fmla="val 0" name="adj1"/>
                <a:gd fmla="val 16667" name="adj2"/>
              </a:avLst>
            </a:prstGeom>
            <a:solidFill>
              <a:srgbClr val="00B050">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49" name="Google Shape;49;p1"/>
            <p:cNvSpPr/>
            <p:nvPr/>
          </p:nvSpPr>
          <p:spPr>
            <a:xfrm>
              <a:off x="17930080" y="-36"/>
              <a:ext cx="142880" cy="71437"/>
            </a:xfrm>
            <a:prstGeom prst="snip2DiagRect">
              <a:avLst>
                <a:gd fmla="val 0" name="adj1"/>
                <a:gd fmla="val 16667" name="adj2"/>
              </a:avLst>
            </a:prstGeom>
            <a:solidFill>
              <a:srgbClr val="E36C09">
                <a:alpha val="8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grpSp>
      <p:grpSp>
        <p:nvGrpSpPr>
          <p:cNvPr id="50" name="Google Shape;50;p1"/>
          <p:cNvGrpSpPr/>
          <p:nvPr/>
        </p:nvGrpSpPr>
        <p:grpSpPr>
          <a:xfrm rot="10800000">
            <a:off x="0" y="0"/>
            <a:ext cx="2000232" cy="857256"/>
            <a:chOff x="15572626" y="9001118"/>
            <a:chExt cx="2713786" cy="1285882"/>
          </a:xfrm>
        </p:grpSpPr>
        <p:sp>
          <p:nvSpPr>
            <p:cNvPr id="51" name="Google Shape;51;p1"/>
            <p:cNvSpPr/>
            <p:nvPr/>
          </p:nvSpPr>
          <p:spPr>
            <a:xfrm rot="10800000">
              <a:off x="17357337" y="9681424"/>
              <a:ext cx="571894" cy="605574"/>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52" name="Google Shape;52;p1"/>
            <p:cNvSpPr/>
            <p:nvPr/>
          </p:nvSpPr>
          <p:spPr>
            <a:xfrm rot="10800000">
              <a:off x="16928777" y="9757520"/>
              <a:ext cx="500028" cy="529474"/>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53" name="Google Shape;53;p1"/>
            <p:cNvSpPr/>
            <p:nvPr/>
          </p:nvSpPr>
          <p:spPr>
            <a:xfrm rot="10800000">
              <a:off x="17571198" y="9530612"/>
              <a:ext cx="357179" cy="378213"/>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54" name="Google Shape;54;p1"/>
            <p:cNvSpPr/>
            <p:nvPr/>
          </p:nvSpPr>
          <p:spPr>
            <a:xfrm rot="10800000">
              <a:off x="16786242" y="9833131"/>
              <a:ext cx="428622" cy="453865"/>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55" name="Google Shape;55;p1"/>
            <p:cNvSpPr/>
            <p:nvPr/>
          </p:nvSpPr>
          <p:spPr>
            <a:xfrm rot="10800000">
              <a:off x="16429066" y="9908782"/>
              <a:ext cx="357179" cy="378213"/>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56" name="Google Shape;56;p1"/>
            <p:cNvSpPr/>
            <p:nvPr/>
          </p:nvSpPr>
          <p:spPr>
            <a:xfrm rot="10800000">
              <a:off x="17785502" y="9908785"/>
              <a:ext cx="357179" cy="378213"/>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57" name="Google Shape;57;p1"/>
            <p:cNvSpPr/>
            <p:nvPr/>
          </p:nvSpPr>
          <p:spPr>
            <a:xfrm rot="10800000">
              <a:off x="16143308" y="10060064"/>
              <a:ext cx="214311" cy="226932"/>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58" name="Google Shape;58;p1"/>
            <p:cNvSpPr/>
            <p:nvPr/>
          </p:nvSpPr>
          <p:spPr>
            <a:xfrm rot="10800000">
              <a:off x="18072107" y="9228045"/>
              <a:ext cx="214306" cy="226927"/>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59" name="Google Shape;59;p1"/>
            <p:cNvSpPr/>
            <p:nvPr/>
          </p:nvSpPr>
          <p:spPr>
            <a:xfrm rot="10800000">
              <a:off x="16827155" y="9649570"/>
              <a:ext cx="173400" cy="183612"/>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60" name="Google Shape;60;p1"/>
            <p:cNvSpPr/>
            <p:nvPr/>
          </p:nvSpPr>
          <p:spPr>
            <a:xfrm rot="10800000">
              <a:off x="17470083" y="9498286"/>
              <a:ext cx="173400" cy="183612"/>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61" name="Google Shape;61;p1"/>
            <p:cNvSpPr/>
            <p:nvPr/>
          </p:nvSpPr>
          <p:spPr>
            <a:xfrm rot="10800000">
              <a:off x="18113013" y="9001118"/>
              <a:ext cx="173400" cy="183612"/>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62" name="Google Shape;62;p1"/>
            <p:cNvSpPr/>
            <p:nvPr/>
          </p:nvSpPr>
          <p:spPr>
            <a:xfrm rot="10800000">
              <a:off x="15572626" y="10173532"/>
              <a:ext cx="107155" cy="113465"/>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63" name="Google Shape;63;p1"/>
            <p:cNvSpPr/>
            <p:nvPr/>
          </p:nvSpPr>
          <p:spPr>
            <a:xfrm rot="10800000">
              <a:off x="15940191" y="10103386"/>
              <a:ext cx="173400" cy="183612"/>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64" name="Google Shape;64;p1"/>
            <p:cNvSpPr/>
            <p:nvPr/>
          </p:nvSpPr>
          <p:spPr>
            <a:xfrm rot="10800000">
              <a:off x="18071249" y="10060073"/>
              <a:ext cx="214306" cy="226927"/>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65" name="Google Shape;65;p1"/>
            <p:cNvSpPr/>
            <p:nvPr/>
          </p:nvSpPr>
          <p:spPr>
            <a:xfrm rot="10800000">
              <a:off x="17713662" y="9378893"/>
              <a:ext cx="571894" cy="605574"/>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66" name="Google Shape;66;p1"/>
            <p:cNvSpPr/>
            <p:nvPr/>
          </p:nvSpPr>
          <p:spPr>
            <a:xfrm rot="10800000">
              <a:off x="17929230" y="9152400"/>
              <a:ext cx="357179" cy="378213"/>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sp>
          <p:nvSpPr>
            <p:cNvPr id="67" name="Google Shape;67;p1"/>
            <p:cNvSpPr/>
            <p:nvPr/>
          </p:nvSpPr>
          <p:spPr>
            <a:xfrm rot="10800000">
              <a:off x="17713662" y="9681424"/>
              <a:ext cx="571894" cy="605574"/>
            </a:xfrm>
            <a:prstGeom prst="ellipse">
              <a:avLst/>
            </a:prstGeom>
            <a:solidFill>
              <a:srgbClr val="E36C09">
                <a:alpha val="62745"/>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sng" cap="none" strike="noStrike">
                <a:solidFill>
                  <a:schemeClr val="lt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1" Type="http://schemas.openxmlformats.org/officeDocument/2006/relationships/hyperlink" Target="mailto:uday.mitra@nic.in" TargetMode="External"/><Relationship Id="rId10" Type="http://schemas.openxmlformats.org/officeDocument/2006/relationships/hyperlink" Target="mailto:apoorva.anand@csc.gov.in" TargetMode="External"/><Relationship Id="rId13" Type="http://schemas.openxmlformats.org/officeDocument/2006/relationships/image" Target="../media/image1.png"/><Relationship Id="rId12" Type="http://schemas.openxmlformats.org/officeDocument/2006/relationships/hyperlink" Target="mailto:krishna@cscegovindia.com"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Gwo9iss7F_Y" TargetMode="External"/><Relationship Id="rId4" Type="http://schemas.openxmlformats.org/officeDocument/2006/relationships/hyperlink" Target="https://www.youtube.com/watch?v=fghG9JHcnB4" TargetMode="External"/><Relationship Id="rId9" Type="http://schemas.openxmlformats.org/officeDocument/2006/relationships/hyperlink" Target="mailto:vishal.agarwal@csc.gov.in" TargetMode="External"/><Relationship Id="rId5" Type="http://schemas.openxmlformats.org/officeDocument/2006/relationships/hyperlink" Target="http://www.netsamadhan.in/search?q=digipay" TargetMode="External"/><Relationship Id="rId6" Type="http://schemas.openxmlformats.org/officeDocument/2006/relationships/hyperlink" Target="https://www.youtube.com/watch?v=E6Rox0f3kZE" TargetMode="External"/><Relationship Id="rId7" Type="http://schemas.openxmlformats.org/officeDocument/2006/relationships/hyperlink" Target="http://register.csccloud.in/digipay/" TargetMode="External"/><Relationship Id="rId8" Type="http://schemas.openxmlformats.org/officeDocument/2006/relationships/hyperlink" Target="mailto:vinay.krishnatray@csc.gov.i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13.126.173.165/insurance/"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youtube.com/results?search_query=csc+insurance+Net+samadhan" TargetMode="External"/><Relationship Id="rId4" Type="http://schemas.openxmlformats.org/officeDocument/2006/relationships/hyperlink" Target="https://www.youtube.com/watch?v=lfATH9EdkC8" TargetMode="External"/><Relationship Id="rId9" Type="http://schemas.openxmlformats.org/officeDocument/2006/relationships/hyperlink" Target="mailto:riaz.mohd@nic.in" TargetMode="External"/><Relationship Id="rId5" Type="http://schemas.openxmlformats.org/officeDocument/2006/relationships/hyperlink" Target="https://www.youtube.com/watch?v=4Q-hKntbLFc&amp;feature=youtu.be" TargetMode="External"/><Relationship Id="rId6" Type="http://schemas.openxmlformats.org/officeDocument/2006/relationships/hyperlink" Target="mailto:hemant@csc.gov.in" TargetMode="External"/><Relationship Id="rId7" Type="http://schemas.openxmlformats.org/officeDocument/2006/relationships/hyperlink" Target="mailto:ritesh.charan@csc.gov.in" TargetMode="External"/><Relationship Id="rId8" Type="http://schemas.openxmlformats.org/officeDocument/2006/relationships/hyperlink" Target="mailto:Hitesh.rana@csc.gov.i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hyperlink" Target="http://164.100.115.10/banking/" TargetMode="External"/></Relationships>
</file>

<file path=ppt/slides/_rels/slide19.xml.rels><?xml version="1.0" encoding="UTF-8" standalone="yes"?><Relationships xmlns="http://schemas.openxmlformats.org/package/2006/relationships"><Relationship Id="rId11" Type="http://schemas.openxmlformats.org/officeDocument/2006/relationships/hyperlink" Target="mailto:anuj.tayal@csc.gov.in" TargetMode="External"/><Relationship Id="rId10" Type="http://schemas.openxmlformats.org/officeDocument/2006/relationships/hyperlink" Target="mailto:ashutosh@csc.gov.in" TargetMode="External"/><Relationship Id="rId13" Type="http://schemas.openxmlformats.org/officeDocument/2006/relationships/hyperlink" Target="mailto:harish.oberoi@csc.gov.in" TargetMode="External"/><Relationship Id="rId12" Type="http://schemas.openxmlformats.org/officeDocument/2006/relationships/hyperlink" Target="mailto:vidhi.diwakar@csc.gov.in"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youtube.com/watch?v=GIH7EvdWK1s" TargetMode="External"/><Relationship Id="rId4" Type="http://schemas.openxmlformats.org/officeDocument/2006/relationships/hyperlink" Target="https://www.youtube.com/watch?v=ZvTatWZtRKQ" TargetMode="External"/><Relationship Id="rId9" Type="http://schemas.openxmlformats.org/officeDocument/2006/relationships/hyperlink" Target="mailto:Gaurav.yadav@csc.gov.in" TargetMode="External"/><Relationship Id="rId14" Type="http://schemas.openxmlformats.org/officeDocument/2006/relationships/hyperlink" Target="mailto:riaz.mohd@nic.in" TargetMode="External"/><Relationship Id="rId5" Type="http://schemas.openxmlformats.org/officeDocument/2006/relationships/hyperlink" Target="mailto:nidhi.pal19@nic.in" TargetMode="External"/><Relationship Id="rId6" Type="http://schemas.openxmlformats.org/officeDocument/2006/relationships/hyperlink" Target="mailto:gaurav.sharma88@nic.in" TargetMode="External"/><Relationship Id="rId7" Type="http://schemas.openxmlformats.org/officeDocument/2006/relationships/hyperlink" Target="mailto:naveen.kr@csc.gov.in" TargetMode="External"/><Relationship Id="rId8" Type="http://schemas.openxmlformats.org/officeDocument/2006/relationships/hyperlink" Target="mailto:satyabrat.nayak@csc.gov.i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digitalseva.csc.gov.in/services/financial" TargetMode="Externa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youtu.be/VXFoU3VeTMg" TargetMode="External"/><Relationship Id="rId4" Type="http://schemas.openxmlformats.org/officeDocument/2006/relationships/hyperlink" Target="https://www.youtube.com/watch?v=5fXHqazeD-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1" Type="http://schemas.openxmlformats.org/officeDocument/2006/relationships/hyperlink" Target="http://youtu.be/J0dnvHGE6Y0" TargetMode="External"/><Relationship Id="rId10" Type="http://schemas.openxmlformats.org/officeDocument/2006/relationships/hyperlink" Target="http://youtu.be/06MxEn61cI8" TargetMode="External"/><Relationship Id="rId13" Type="http://schemas.openxmlformats.org/officeDocument/2006/relationships/hyperlink" Target="http://youtu.be/VisIHzLq-JM" TargetMode="External"/><Relationship Id="rId12" Type="http://schemas.openxmlformats.org/officeDocument/2006/relationships/hyperlink" Target="http://youtu.be/QeYRC6nbQSQ"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youtu.be/7pybzLqD2G4" TargetMode="External"/><Relationship Id="rId4" Type="http://schemas.openxmlformats.org/officeDocument/2006/relationships/hyperlink" Target="http://youtu.be/PKzvbvWwOmU" TargetMode="External"/><Relationship Id="rId9" Type="http://schemas.openxmlformats.org/officeDocument/2006/relationships/hyperlink" Target="http://youtu.be/06MxEn61cI8" TargetMode="External"/><Relationship Id="rId14" Type="http://schemas.openxmlformats.org/officeDocument/2006/relationships/hyperlink" Target="http://youtu.be/OaF7tMJxMxY" TargetMode="External"/><Relationship Id="rId5" Type="http://schemas.openxmlformats.org/officeDocument/2006/relationships/hyperlink" Target="http://youtu.be/bXantqhds7w" TargetMode="External"/><Relationship Id="rId6" Type="http://schemas.openxmlformats.org/officeDocument/2006/relationships/hyperlink" Target="http://youtu.be/qeh7pMr5Tq4" TargetMode="External"/><Relationship Id="rId7" Type="http://schemas.openxmlformats.org/officeDocument/2006/relationships/hyperlink" Target="http://youtu.be/XKClBW48TQg" TargetMode="External"/><Relationship Id="rId8" Type="http://schemas.openxmlformats.org/officeDocument/2006/relationships/hyperlink" Target="http://youtu.be/5SQudakZnOQ"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youtu.be/f1SqqQgYCgA" TargetMode="External"/><Relationship Id="rId4" Type="http://schemas.openxmlformats.org/officeDocument/2006/relationships/hyperlink" Target="https://www.dropbox.com/s/srk4mqwzd8o9gjy/Aadhaar%20Operator%20Margdarshak.zip?dl=0" TargetMode="External"/><Relationship Id="rId5" Type="http://schemas.openxmlformats.org/officeDocument/2006/relationships/hyperlink" Target="https://www.youtube.com/watch?v=wnn-ZNx45aU" TargetMode="External"/><Relationship Id="rId6" Type="http://schemas.openxmlformats.org/officeDocument/2006/relationships/hyperlink" Target="https://www.dropbox.com/s/keg9s83t647eku9/Aadhaar%20Child%20Enrolment%20Training%20Video.mp4?dl=0" TargetMode="External"/><Relationship Id="rId7" Type="http://schemas.openxmlformats.org/officeDocument/2006/relationships/hyperlink" Target="mailto:Bhavna.saraswat@csc.gov.in" TargetMode="External"/><Relationship Id="rId8" Type="http://schemas.openxmlformats.org/officeDocument/2006/relationships/hyperlink" Target="mailto:gaurav.chauhan@csc.gov.i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mailto:gaurav.chauhan@csc.gov.in" TargetMode="External"/><Relationship Id="rId4" Type="http://schemas.openxmlformats.org/officeDocument/2006/relationships/hyperlink" Target="mailto:avnish.tyagi@csc.gov.i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mailto:Bhavna.saraswat@csc.gov.in" TargetMode="External"/><Relationship Id="rId4" Type="http://schemas.openxmlformats.org/officeDocument/2006/relationships/hyperlink" Target="mailto:gaurav.chauhan@csc.gov.in" TargetMode="External"/><Relationship Id="rId5" Type="http://schemas.openxmlformats.org/officeDocument/2006/relationships/hyperlink" Target="mailto:avnish.tyagi@csc.gov.i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mailto:vivek.chand@csc.gov.in" TargetMode="External"/><Relationship Id="rId4" Type="http://schemas.openxmlformats.org/officeDocument/2006/relationships/hyperlink" Target="mailto:mayank.rawat@csc.gov.in" TargetMode="External"/><Relationship Id="rId5" Type="http://schemas.openxmlformats.org/officeDocument/2006/relationships/hyperlink" Target="mailto:avnish.tyagi@csc.gov.in" TargetMode="External"/><Relationship Id="rId6" Type="http://schemas.openxmlformats.org/officeDocument/2006/relationships/hyperlink" Target="http://118.185.194.112/newsletter/images/User%20Manual%20for%20UJALA%20Products_V1.0.pdf" TargetMode="External"/><Relationship Id="rId7"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www.youtube.com/watch?v=qNEUJfkZcIQ" TargetMode="External"/><Relationship Id="rId4" Type="http://schemas.openxmlformats.org/officeDocument/2006/relationships/hyperlink" Target="mailto:ankit.dhingra@csc.gov.in" TargetMode="External"/><Relationship Id="rId9" Type="http://schemas.openxmlformats.org/officeDocument/2006/relationships/image" Target="../media/image20.png"/><Relationship Id="rId5" Type="http://schemas.openxmlformats.org/officeDocument/2006/relationships/hyperlink" Target="mailto:csc.solar.ritu@gmail.com" TargetMode="External"/><Relationship Id="rId6" Type="http://schemas.openxmlformats.org/officeDocument/2006/relationships/hyperlink" Target="mailto:gaurav.choudhary@csc.gov.in" TargetMode="External"/><Relationship Id="rId7" Type="http://schemas.openxmlformats.org/officeDocument/2006/relationships/hyperlink" Target="mailto:kumar.pushpendra@csc.gov.in" TargetMode="External"/><Relationship Id="rId8" Type="http://schemas.openxmlformats.org/officeDocument/2006/relationships/hyperlink" Target="mailto:avnish.tyagi@csc.gov.in"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mailto:ankit.dhingra@csc.gov.in" TargetMode="External"/><Relationship Id="rId4" Type="http://schemas.openxmlformats.org/officeDocument/2006/relationships/hyperlink" Target="mailto:csc.solar.ritu@gmail.com" TargetMode="External"/><Relationship Id="rId5" Type="http://schemas.openxmlformats.org/officeDocument/2006/relationships/hyperlink" Target="mailto:kumar.pushpendra@csc.gov.in" TargetMode="External"/><Relationship Id="rId6"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www.youtube.com/watch?v=-XMNkHgusLo" TargetMode="External"/><Relationship Id="rId4"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www.youtube.com/watch?v=QTDqB6DgyXw" TargetMode="External"/></Relationships>
</file>

<file path=ppt/slides/_rels/slide46.xml.rels><?xml version="1.0" encoding="UTF-8" standalone="yes"?><Relationships xmlns="http://schemas.openxmlformats.org/package/2006/relationships"><Relationship Id="rId20" Type="http://schemas.openxmlformats.org/officeDocument/2006/relationships/hyperlink" Target="mailto:varun.chauhan@csc.gov.in" TargetMode="External"/><Relationship Id="rId11" Type="http://schemas.openxmlformats.org/officeDocument/2006/relationships/hyperlink" Target="mailto:sonu@csc.gov.in" TargetMode="External"/><Relationship Id="rId10" Type="http://schemas.openxmlformats.org/officeDocument/2006/relationships/hyperlink" Target="mailto:rohan.chaudhary@csc.gov.in" TargetMode="External"/><Relationship Id="rId21" Type="http://schemas.openxmlformats.org/officeDocument/2006/relationships/hyperlink" Target="mailto:vishvom.tyagi@gmail.com" TargetMode="External"/><Relationship Id="rId13" Type="http://schemas.openxmlformats.org/officeDocument/2006/relationships/hyperlink" Target="mailto:varsha@csc.gov.in" TargetMode="External"/><Relationship Id="rId12" Type="http://schemas.openxmlformats.org/officeDocument/2006/relationships/hyperlink" Target="mailto:urvashi.tyagi@csc.gov.in" TargetMode="External"/><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mailto:deepakkumar.sharma@csc.gov.in" TargetMode="External"/><Relationship Id="rId4" Type="http://schemas.openxmlformats.org/officeDocument/2006/relationships/hyperlink" Target="mailto:megha.shirwan@csc.gov.in" TargetMode="External"/><Relationship Id="rId9" Type="http://schemas.openxmlformats.org/officeDocument/2006/relationships/hyperlink" Target="mailto:pradeep.singh@csc.gov.in" TargetMode="External"/><Relationship Id="rId15" Type="http://schemas.openxmlformats.org/officeDocument/2006/relationships/hyperlink" Target="mailto:manmeet.kaur@csc.gov.in" TargetMode="External"/><Relationship Id="rId14" Type="http://schemas.openxmlformats.org/officeDocument/2006/relationships/hyperlink" Target="mailto:gunjan.singh@csc.gov.in" TargetMode="External"/><Relationship Id="rId17" Type="http://schemas.openxmlformats.org/officeDocument/2006/relationships/hyperlink" Target="mailto:Satyendra.singh@csc.gov.in" TargetMode="External"/><Relationship Id="rId16" Type="http://schemas.openxmlformats.org/officeDocument/2006/relationships/hyperlink" Target="mailto:pranavranjan@gmail.com" TargetMode="External"/><Relationship Id="rId5" Type="http://schemas.openxmlformats.org/officeDocument/2006/relationships/hyperlink" Target="mailto:monika.singh@csc.gov.in" TargetMode="External"/><Relationship Id="rId19" Type="http://schemas.openxmlformats.org/officeDocument/2006/relationships/hyperlink" Target="mailto:tripti.jain@csc.gov.in" TargetMode="External"/><Relationship Id="rId6" Type="http://schemas.openxmlformats.org/officeDocument/2006/relationships/hyperlink" Target="mailto:zahidkhan454@gmail.com" TargetMode="External"/><Relationship Id="rId18" Type="http://schemas.openxmlformats.org/officeDocument/2006/relationships/hyperlink" Target="mailto:shamita.dey@csc.gov.in" TargetMode="External"/><Relationship Id="rId7" Type="http://schemas.openxmlformats.org/officeDocument/2006/relationships/hyperlink" Target="mailto:ravinder.singh@csc.gov.in" TargetMode="External"/><Relationship Id="rId8" Type="http://schemas.openxmlformats.org/officeDocument/2006/relationships/hyperlink" Target="mailto:swati.asati@csc.gov.in" TargetMode="External"/></Relationships>
</file>

<file path=ppt/slides/_rels/slide47.xml.rels><?xml version="1.0" encoding="UTF-8" standalone="yes"?><Relationships xmlns="http://schemas.openxmlformats.org/package/2006/relationships"><Relationship Id="rId11" Type="http://schemas.openxmlformats.org/officeDocument/2006/relationships/hyperlink" Target="mailto:subodh@cscegovindia.com" TargetMode="External"/><Relationship Id="rId10" Type="http://schemas.openxmlformats.org/officeDocument/2006/relationships/hyperlink" Target="mailto:smriti.lay@csc.gov.in" TargetMode="External"/><Relationship Id="rId13" Type="http://schemas.openxmlformats.org/officeDocument/2006/relationships/image" Target="../media/image23.jpg"/><Relationship Id="rId12" Type="http://schemas.openxmlformats.org/officeDocument/2006/relationships/hyperlink" Target="mailto:rishikesh@csc.gov.in" TargetMode="External"/><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mailto:kumar.vikash83@nic.in" TargetMode="External"/><Relationship Id="rId4" Type="http://schemas.openxmlformats.org/officeDocument/2006/relationships/hyperlink" Target="mailto:adarsh.nigam@nic.in" TargetMode="External"/><Relationship Id="rId9" Type="http://schemas.openxmlformats.org/officeDocument/2006/relationships/hyperlink" Target="mailto:omveer@csc.gov.in" TargetMode="External"/><Relationship Id="rId5" Type="http://schemas.openxmlformats.org/officeDocument/2006/relationships/hyperlink" Target="mailto:mubashir.sofi@nic.in" TargetMode="External"/><Relationship Id="rId6" Type="http://schemas.openxmlformats.org/officeDocument/2006/relationships/hyperlink" Target="mailto:suman.pokhriyal@csc.gov.in" TargetMode="External"/><Relationship Id="rId7" Type="http://schemas.openxmlformats.org/officeDocument/2006/relationships/hyperlink" Target="mailto:surbhi.sharma@csc.gov.in" TargetMode="External"/><Relationship Id="rId8" Type="http://schemas.openxmlformats.org/officeDocument/2006/relationships/hyperlink" Target="mailto:bhagwati.jamnal@csc.gov.i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s://www.youtube.com/watch?v=jK-NTE6ldtk"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s://www.youtube.com/watch?v=rTL6hBTAjlY" TargetMode="External"/><Relationship Id="rId4" Type="http://schemas.openxmlformats.org/officeDocument/2006/relationships/hyperlink" Target="https://www.youtube.com/watch?v=U_1zwbTMhRc" TargetMode="External"/><Relationship Id="rId5" Type="http://schemas.openxmlformats.org/officeDocument/2006/relationships/hyperlink" Target="https://www.youtube.com/watch?v=zWhU3CXq6wk" TargetMode="External"/><Relationship Id="rId6" Type="http://schemas.openxmlformats.org/officeDocument/2006/relationships/hyperlink" Target="https://www.youtube.com/watch?v=c3ULeJAAArc" TargetMode="External"/><Relationship Id="rId7" Type="http://schemas.openxmlformats.org/officeDocument/2006/relationships/hyperlink" Target="https://drive.google.com/file/d/15kOH-3eEgA5HKFmhqaWir3dScXwdT6kL/view?usp=sharing"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9.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mailto:antirpreet.singh@nic.in" TargetMode="External"/><Relationship Id="rId4" Type="http://schemas.openxmlformats.org/officeDocument/2006/relationships/hyperlink" Target="mailto:sarthilk.sachdeva@csc.gov.in" TargetMode="External"/><Relationship Id="rId5" Type="http://schemas.openxmlformats.org/officeDocument/2006/relationships/hyperlink" Target="https://www.youtube.com/watch?v=aGnXeC8LdCs" TargetMode="External"/><Relationship Id="rId6" Type="http://schemas.openxmlformats.org/officeDocument/2006/relationships/hyperlink" Target="https://www.youtube.com/watch?v=4m-PAdbrRwg"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4.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hyperlink" Target="https://www.youtube.com/watch?v=wwMxwEH940s" TargetMode="External"/><Relationship Id="rId4" Type="http://schemas.openxmlformats.org/officeDocument/2006/relationships/hyperlink" Target="https://www.youtube.com/watch?v=U0Gg11IhIR4" TargetMode="External"/><Relationship Id="rId9" Type="http://schemas.openxmlformats.org/officeDocument/2006/relationships/image" Target="../media/image35.jpg"/><Relationship Id="rId5" Type="http://schemas.openxmlformats.org/officeDocument/2006/relationships/hyperlink" Target="mailto:Shivam.nagar@csc.gov.in" TargetMode="External"/><Relationship Id="rId6" Type="http://schemas.openxmlformats.org/officeDocument/2006/relationships/hyperlink" Target="mailto:Shubhangi.jagdish@csc.gov.in" TargetMode="External"/><Relationship Id="rId7" Type="http://schemas.openxmlformats.org/officeDocument/2006/relationships/hyperlink" Target="mailto:Sonam.srivastava@csc.gov.in" TargetMode="External"/><Relationship Id="rId8" Type="http://schemas.openxmlformats.org/officeDocument/2006/relationships/hyperlink" Target="mailto:amarjeet.pardhi@nic.in"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hyperlink" Target="mailto:archana@csc.gov.in" TargetMode="External"/><Relationship Id="rId4" Type="http://schemas.openxmlformats.org/officeDocument/2006/relationships/hyperlink" Target="mailto:ankit.chauhan@csc.gov.in"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hyperlink" Target="mailto:archana@csc.gov.in" TargetMode="External"/><Relationship Id="rId4" Type="http://schemas.openxmlformats.org/officeDocument/2006/relationships/hyperlink" Target="mailto:ankit.chauhan@csc.gov.in"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41.jpg"/><Relationship Id="rId4" Type="http://schemas.openxmlformats.org/officeDocument/2006/relationships/hyperlink" Target="mailto:jyoti.rani@csc.gov.in" TargetMode="External"/><Relationship Id="rId5" Type="http://schemas.openxmlformats.org/officeDocument/2006/relationships/hyperlink" Target="mailto:gaurav.k12@nic.in" TargetMode="External"/><Relationship Id="rId6" Type="http://schemas.openxmlformats.org/officeDocument/2006/relationships/hyperlink" Target="mailto:pankaj.dang@csc.gov.in" TargetMode="External"/><Relationship Id="rId7" Type="http://schemas.openxmlformats.org/officeDocument/2006/relationships/hyperlink" Target="mailto:abhishek.singh@csc.gov.in" TargetMode="External"/><Relationship Id="rId8" Type="http://schemas.openxmlformats.org/officeDocument/2006/relationships/hyperlink" Target="https://drive.google.com/file/d/19anpXP8t83x3pEajsouK9SL2FJkjjQ9t/view?usp=sharing"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6.png"/><Relationship Id="rId4" Type="http://schemas.openxmlformats.org/officeDocument/2006/relationships/hyperlink" Target="http://vlebazaar.csc.gov.in/csc-manual" TargetMode="External"/><Relationship Id="rId5" Type="http://schemas.openxmlformats.org/officeDocument/2006/relationships/hyperlink" Target="http://vlebazaar.csc.gov.in/csc-manual"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hyperlink" Target="https://www.youtube.com/watch?v=Df2moGS1mzs&amp;feature=youtu.be" TargetMode="External"/><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44.jpg"/><Relationship Id="rId4" Type="http://schemas.openxmlformats.org/officeDocument/2006/relationships/image" Target="../media/image4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Op.jpg" id="145" name="Google Shape;145;p14"/>
          <p:cNvPicPr preferRelativeResize="0"/>
          <p:nvPr/>
        </p:nvPicPr>
        <p:blipFill rotWithShape="1">
          <a:blip r:embed="rId3">
            <a:alphaModFix/>
          </a:blip>
          <a:srcRect b="0" l="0" r="1213" t="0"/>
          <a:stretch/>
        </p:blipFill>
        <p:spPr>
          <a:xfrm>
            <a:off x="0" y="1285860"/>
            <a:ext cx="9144000" cy="41434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3"/>
          <p:cNvSpPr txBox="1"/>
          <p:nvPr>
            <p:ph type="title"/>
          </p:nvPr>
        </p:nvSpPr>
        <p:spPr>
          <a:xfrm>
            <a:off x="457200" y="428612"/>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2600"/>
              <a:buFont typeface="Jim Nightshade"/>
              <a:buNone/>
            </a:pPr>
            <a:r>
              <a:rPr lang="en-IN" sz="2600">
                <a:solidFill>
                  <a:srgbClr val="002060"/>
                </a:solidFill>
                <a:latin typeface="Jim Nightshade"/>
                <a:ea typeface="Jim Nightshade"/>
                <a:cs typeface="Jim Nightshade"/>
                <a:sym typeface="Jim Nightshade"/>
              </a:rPr>
              <a:t>The list of CSC service catalogue is as follows;</a:t>
            </a:r>
            <a:endParaRPr/>
          </a:p>
        </p:txBody>
      </p:sp>
      <p:graphicFrame>
        <p:nvGraphicFramePr>
          <p:cNvPr id="208" name="Google Shape;208;p23"/>
          <p:cNvGraphicFramePr/>
          <p:nvPr/>
        </p:nvGraphicFramePr>
        <p:xfrm>
          <a:off x="571472" y="1023920"/>
          <a:ext cx="3000000" cy="3000000"/>
        </p:xfrm>
        <a:graphic>
          <a:graphicData uri="http://schemas.openxmlformats.org/drawingml/2006/table">
            <a:tbl>
              <a:tblPr>
                <a:noFill/>
                <a:tableStyleId>{0AEACC23-69DB-4D34-91F7-CE8C386102AC}</a:tableStyleId>
              </a:tblPr>
              <a:tblGrid>
                <a:gridCol w="677975"/>
                <a:gridCol w="3036775"/>
              </a:tblGrid>
              <a:tr h="233575">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S No</a:t>
                      </a:r>
                      <a:endParaRPr/>
                    </a:p>
                  </a:txBody>
                  <a:tcPr marT="6350" marB="0" marR="4775" marL="4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D1"/>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Service Name</a:t>
                      </a:r>
                      <a:endParaRPr/>
                    </a:p>
                  </a:txBody>
                  <a:tcPr marT="6350" marB="0" marR="4775" marL="4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D1"/>
                    </a:solidFill>
                  </a:tcPr>
                </a:tc>
              </a:tr>
              <a:tr h="276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1.        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Digi Pay – AePS</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r>
              <a:tr h="276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2.        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Insurance</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r>
              <a:tr h="276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3.        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Banking</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r>
              <a:tr h="276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4.        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Pension</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r>
              <a:tr h="276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5.        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Aadaar Services</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r>
              <a:tr h="276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6.        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UCL</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r>
              <a:tr h="276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7.        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Digital Seva Kendra(DSK)</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r>
              <a:tr h="276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8.        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UJALA</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r>
              <a:tr h="276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9.        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LED MMU</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r>
              <a:tr h="2335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10.    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Sanitary Napkins</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r>
              <a:tr h="2335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11.    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Railway Ticketing (IRCTC)</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r>
            </a:tbl>
          </a:graphicData>
        </a:graphic>
      </p:graphicFrame>
      <p:graphicFrame>
        <p:nvGraphicFramePr>
          <p:cNvPr id="209" name="Google Shape;209;p23"/>
          <p:cNvGraphicFramePr/>
          <p:nvPr/>
        </p:nvGraphicFramePr>
        <p:xfrm>
          <a:off x="4500549" y="1000108"/>
          <a:ext cx="3000000" cy="3000000"/>
        </p:xfrm>
        <a:graphic>
          <a:graphicData uri="http://schemas.openxmlformats.org/drawingml/2006/table">
            <a:tbl>
              <a:tblPr>
                <a:noFill/>
                <a:tableStyleId>{0AEACC23-69DB-4D34-91F7-CE8C386102AC}</a:tableStyleId>
              </a:tblPr>
              <a:tblGrid>
                <a:gridCol w="593275"/>
                <a:gridCol w="3264375"/>
              </a:tblGrid>
              <a:tr h="280675">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S No</a:t>
                      </a:r>
                      <a:endParaRPr/>
                    </a:p>
                  </a:txBody>
                  <a:tcPr marT="6350" marB="0" marR="4775" marL="4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D1"/>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Service Name</a:t>
                      </a:r>
                      <a:endParaRPr/>
                    </a:p>
                  </a:txBody>
                  <a:tcPr marT="6350" marB="0" marR="4775" marL="47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D1"/>
                    </a:solidFill>
                  </a:tcPr>
                </a:tc>
              </a:tr>
              <a:tr h="280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12.    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Passport Applications</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r>
              <a:tr h="280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13.    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Education</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r>
              <a:tr h="280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14.    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Health Care Services</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r>
              <a:tr h="280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15.    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Skill Development </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r>
              <a:tr h="280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16.    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CSC VLE Bazaar</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r>
              <a:tr h="280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17.    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GST</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r>
              <a:tr h="280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18.    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Electricity Bill Payment</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r>
              <a:tr h="280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19.    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Election</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r>
              <a:tr h="280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20.    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WiFiChoupal</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r>
              <a:tr h="280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21.    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New Services</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8CCE4"/>
                    </a:solidFill>
                  </a:tcPr>
                </a:tc>
              </a:tr>
              <a:tr h="280675">
                <a:tc>
                  <a:txBody>
                    <a:bodyPr/>
                    <a:lstStyle/>
                    <a:p>
                      <a:pPr indent="0" lvl="0" marL="0" marR="0" rtl="0" algn="just">
                        <a:spcBef>
                          <a:spcPts val="0"/>
                        </a:spcBef>
                        <a:spcAft>
                          <a:spcPts val="0"/>
                        </a:spcAft>
                        <a:buNone/>
                      </a:pPr>
                      <a:r>
                        <a:rPr b="0" i="0" lang="en-IN" sz="1800" u="none" cap="none" strike="noStrike">
                          <a:solidFill>
                            <a:srgbClr val="000000"/>
                          </a:solidFill>
                          <a:latin typeface="Calibri"/>
                          <a:ea typeface="Calibri"/>
                          <a:cs typeface="Calibri"/>
                          <a:sym typeface="Calibri"/>
                        </a:rPr>
                        <a:t>22.    </a:t>
                      </a:r>
                      <a:endParaRPr b="0" i="0" sz="18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c>
                  <a:txBody>
                    <a:bodyPr/>
                    <a:lstStyle/>
                    <a:p>
                      <a:pPr indent="0" lvl="0" marL="0" marR="0" rtl="0" algn="just">
                        <a:spcBef>
                          <a:spcPts val="0"/>
                        </a:spcBef>
                        <a:spcAft>
                          <a:spcPts val="0"/>
                        </a:spcAft>
                        <a:buNone/>
                      </a:pPr>
                      <a:r>
                        <a:rPr b="1" i="0" lang="en-IN" sz="1800" u="none" cap="none" strike="noStrike">
                          <a:solidFill>
                            <a:srgbClr val="000000"/>
                          </a:solidFill>
                          <a:latin typeface="Calibri"/>
                          <a:ea typeface="Calibri"/>
                          <a:cs typeface="Calibri"/>
                          <a:sym typeface="Calibri"/>
                        </a:rPr>
                        <a:t>Helpdesk and Ticket Generation</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BE5F1"/>
                    </a:solidFill>
                  </a:tcPr>
                </a:tc>
              </a:tr>
            </a:tbl>
          </a:graphicData>
        </a:graphic>
      </p:graphicFrame>
      <p:pic>
        <p:nvPicPr>
          <p:cNvPr descr="Clipboard02.jpg" id="210" name="Google Shape;210;p23"/>
          <p:cNvPicPr preferRelativeResize="0"/>
          <p:nvPr/>
        </p:nvPicPr>
        <p:blipFill rotWithShape="1">
          <a:blip r:embed="rId3">
            <a:alphaModFix/>
          </a:blip>
          <a:srcRect b="14406" l="4686" r="4687" t="11887"/>
          <a:stretch/>
        </p:blipFill>
        <p:spPr>
          <a:xfrm>
            <a:off x="-1" y="4429133"/>
            <a:ext cx="9088767" cy="24288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4"/>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4.1	Digi Pay (AePS)</a:t>
            </a:r>
            <a:endParaRPr/>
          </a:p>
        </p:txBody>
      </p:sp>
      <p:sp>
        <p:nvSpPr>
          <p:cNvPr id="216" name="Google Shape;216;p24"/>
          <p:cNvSpPr txBox="1"/>
          <p:nvPr>
            <p:ph idx="1" type="body"/>
          </p:nvPr>
        </p:nvSpPr>
        <p:spPr>
          <a:xfrm>
            <a:off x="457201" y="1333486"/>
            <a:ext cx="6543902" cy="4525963"/>
          </a:xfrm>
          <a:prstGeom prst="rect">
            <a:avLst/>
          </a:prstGeom>
          <a:noFill/>
          <a:ln>
            <a:noFill/>
          </a:ln>
        </p:spPr>
        <p:txBody>
          <a:bodyPr anchorCtr="0" anchor="t" bIns="25600" lIns="51200" spcFirstLastPara="1" rIns="51200" wrap="square" tIns="25600">
            <a:noAutofit/>
          </a:bodyPr>
          <a:lstStyle/>
          <a:p>
            <a:pPr indent="-342900" lvl="0" marL="342900" rtl="0" algn="just">
              <a:spcBef>
                <a:spcPts val="0"/>
              </a:spcBef>
              <a:spcAft>
                <a:spcPts val="0"/>
              </a:spcAft>
              <a:buClr>
                <a:schemeClr val="dk1"/>
              </a:buClr>
              <a:buSzPts val="1500"/>
              <a:buChar char="•"/>
            </a:pPr>
            <a:r>
              <a:rPr lang="en-IN" sz="1500"/>
              <a:t>CSC SPV in collaboration with NPCI has launched Aadhaar Enabled Payment System (AePS) at all CSC locations across the country. This system is based on Aadhaar authentication of an individual, which reduces the threat of fraud and malicious activities. Aadhaar will facilitate 'anytime, anywhere’ authentication to its beneficiary. </a:t>
            </a:r>
            <a:endParaRPr/>
          </a:p>
          <a:p>
            <a:pPr indent="-342900" lvl="0" marL="342900" rtl="0" algn="just">
              <a:spcBef>
                <a:spcPts val="300"/>
              </a:spcBef>
              <a:spcAft>
                <a:spcPts val="0"/>
              </a:spcAft>
              <a:buClr>
                <a:schemeClr val="dk1"/>
              </a:buClr>
              <a:buSzPts val="1500"/>
              <a:buChar char="•"/>
            </a:pPr>
            <a:r>
              <a:rPr lang="en-IN" sz="1500"/>
              <a:t>The purpose is to achieve inter-operability between banks for Aadhaar-based payment transactions. </a:t>
            </a:r>
            <a:endParaRPr/>
          </a:p>
          <a:p>
            <a:pPr indent="-342900" lvl="0" marL="342900" rtl="0" algn="just">
              <a:spcBef>
                <a:spcPts val="300"/>
              </a:spcBef>
              <a:spcAft>
                <a:spcPts val="0"/>
              </a:spcAft>
              <a:buClr>
                <a:schemeClr val="dk1"/>
              </a:buClr>
              <a:buSzPts val="1500"/>
              <a:buChar char="•"/>
            </a:pPr>
            <a:r>
              <a:rPr lang="en-IN" sz="1500"/>
              <a:t>The Digi Pay application will enable CSCs to cater to the need of financial services in far flung and areas deprived of basic banking facilities in the country. </a:t>
            </a:r>
            <a:endParaRPr/>
          </a:p>
          <a:p>
            <a:pPr indent="-342900" lvl="0" marL="342900" rtl="0" algn="just">
              <a:spcBef>
                <a:spcPts val="300"/>
              </a:spcBef>
              <a:spcAft>
                <a:spcPts val="0"/>
              </a:spcAft>
              <a:buClr>
                <a:schemeClr val="dk1"/>
              </a:buClr>
              <a:buSzPts val="1500"/>
              <a:buChar char="•"/>
            </a:pPr>
            <a:r>
              <a:rPr lang="en-IN" sz="1500"/>
              <a:t>VLEs can also leverage on the footfall at their centre and play a vital role in making a cashless society as per the vision of Government.</a:t>
            </a:r>
            <a:endParaRPr sz="1500"/>
          </a:p>
        </p:txBody>
      </p:sp>
      <p:pic>
        <p:nvPicPr>
          <p:cNvPr descr="Untitled-11.png" id="217" name="Google Shape;217;p24"/>
          <p:cNvPicPr preferRelativeResize="0"/>
          <p:nvPr/>
        </p:nvPicPr>
        <p:blipFill rotWithShape="1">
          <a:blip r:embed="rId3">
            <a:alphaModFix/>
          </a:blip>
          <a:srcRect b="0" l="0" r="0" t="0"/>
          <a:stretch/>
        </p:blipFill>
        <p:spPr>
          <a:xfrm>
            <a:off x="2857488" y="4340399"/>
            <a:ext cx="2857520" cy="2453121"/>
          </a:xfrm>
          <a:prstGeom prst="rect">
            <a:avLst/>
          </a:prstGeom>
          <a:noFill/>
          <a:ln>
            <a:noFill/>
          </a:ln>
        </p:spPr>
      </p:pic>
      <p:pic>
        <p:nvPicPr>
          <p:cNvPr descr="AEPS.png" id="218" name="Google Shape;218;p24"/>
          <p:cNvPicPr preferRelativeResize="0"/>
          <p:nvPr/>
        </p:nvPicPr>
        <p:blipFill rotWithShape="1">
          <a:blip r:embed="rId4">
            <a:alphaModFix/>
          </a:blip>
          <a:srcRect b="0" l="0" r="0" t="0"/>
          <a:stretch/>
        </p:blipFill>
        <p:spPr>
          <a:xfrm>
            <a:off x="7286645" y="678708"/>
            <a:ext cx="1857388" cy="5536374"/>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5"/>
          <p:cNvSpPr txBox="1"/>
          <p:nvPr>
            <p:ph idx="1" type="body"/>
          </p:nvPr>
        </p:nvSpPr>
        <p:spPr>
          <a:xfrm>
            <a:off x="457201" y="952483"/>
            <a:ext cx="8330007" cy="5173682"/>
          </a:xfrm>
          <a:prstGeom prst="rect">
            <a:avLst/>
          </a:prstGeom>
          <a:noFill/>
          <a:ln>
            <a:noFill/>
          </a:ln>
        </p:spPr>
        <p:txBody>
          <a:bodyPr anchorCtr="0" anchor="t" bIns="25600" lIns="51200" spcFirstLastPara="1" rIns="51200" wrap="square" tIns="25600">
            <a:noAutofit/>
          </a:bodyPr>
          <a:lstStyle/>
          <a:p>
            <a:pPr indent="-342900" lvl="0" marL="342900" rtl="0" algn="l">
              <a:spcBef>
                <a:spcPts val="0"/>
              </a:spcBef>
              <a:spcAft>
                <a:spcPts val="0"/>
              </a:spcAft>
              <a:buClr>
                <a:schemeClr val="dk1"/>
              </a:buClr>
              <a:buSzPts val="1600"/>
              <a:buChar char="•"/>
            </a:pPr>
            <a:r>
              <a:rPr b="1" lang="en-IN" sz="1600"/>
              <a:t>Video Guide:</a:t>
            </a:r>
            <a:endParaRPr sz="1600"/>
          </a:p>
          <a:p>
            <a:pPr indent="-342900" lvl="0" marL="342900" rtl="0" algn="l">
              <a:spcBef>
                <a:spcPts val="320"/>
              </a:spcBef>
              <a:spcAft>
                <a:spcPts val="0"/>
              </a:spcAft>
              <a:buClr>
                <a:schemeClr val="dk1"/>
              </a:buClr>
              <a:buSzPts val="1600"/>
              <a:buChar char="•"/>
            </a:pPr>
            <a:r>
              <a:rPr lang="en-IN" sz="1600"/>
              <a:t>Commision Structure: </a:t>
            </a:r>
            <a:r>
              <a:rPr lang="en-IN" sz="1600" u="sng">
                <a:solidFill>
                  <a:schemeClr val="hlink"/>
                </a:solidFill>
                <a:hlinkClick r:id="rId3"/>
              </a:rPr>
              <a:t>https://www.youtube.com/watch?v=Gwo9iss7F_Y#action=share</a:t>
            </a:r>
            <a:endParaRPr sz="1600"/>
          </a:p>
          <a:p>
            <a:pPr indent="-342900" lvl="0" marL="342900" rtl="0" algn="l">
              <a:spcBef>
                <a:spcPts val="320"/>
              </a:spcBef>
              <a:spcAft>
                <a:spcPts val="0"/>
              </a:spcAft>
              <a:buClr>
                <a:schemeClr val="dk1"/>
              </a:buClr>
              <a:buSzPts val="1600"/>
              <a:buChar char="•"/>
            </a:pPr>
            <a:r>
              <a:rPr lang="en-IN" sz="1600"/>
              <a:t>Submit your Complaint: </a:t>
            </a:r>
            <a:r>
              <a:rPr lang="en-IN" sz="1600" u="sng">
                <a:solidFill>
                  <a:schemeClr val="hlink"/>
                </a:solidFill>
                <a:hlinkClick r:id="rId4"/>
              </a:rPr>
              <a:t>https://www.youtube.com/watch?v=fghG9JHcnB4</a:t>
            </a:r>
            <a:endParaRPr sz="1600"/>
          </a:p>
          <a:p>
            <a:pPr indent="-342900" lvl="0" marL="342900" rtl="0" algn="l">
              <a:spcBef>
                <a:spcPts val="320"/>
              </a:spcBef>
              <a:spcAft>
                <a:spcPts val="0"/>
              </a:spcAft>
              <a:buClr>
                <a:schemeClr val="dk1"/>
              </a:buClr>
              <a:buSzPts val="1600"/>
              <a:buChar char="•"/>
            </a:pPr>
            <a:r>
              <a:rPr lang="en-IN" sz="1600"/>
              <a:t>Other Videos: </a:t>
            </a:r>
            <a:r>
              <a:rPr lang="en-IN" sz="1600" u="sng">
                <a:solidFill>
                  <a:schemeClr val="hlink"/>
                </a:solidFill>
                <a:hlinkClick r:id="rId5"/>
              </a:rPr>
              <a:t>http://www.netsamadhan.in/search?q=digipay</a:t>
            </a:r>
            <a:r>
              <a:rPr lang="en-IN" sz="1600" u="sng"/>
              <a:t> or</a:t>
            </a:r>
            <a:endParaRPr sz="1600"/>
          </a:p>
          <a:p>
            <a:pPr indent="-342900" lvl="0" marL="342900" rtl="0" algn="l">
              <a:spcBef>
                <a:spcPts val="320"/>
              </a:spcBef>
              <a:spcAft>
                <a:spcPts val="0"/>
              </a:spcAft>
              <a:buClr>
                <a:schemeClr val="dk1"/>
              </a:buClr>
              <a:buSzPts val="1600"/>
              <a:buChar char="•"/>
            </a:pPr>
            <a:r>
              <a:rPr lang="en-IN" sz="1600" u="sng">
                <a:solidFill>
                  <a:schemeClr val="hlink"/>
                </a:solidFill>
                <a:hlinkClick r:id="rId6"/>
              </a:rPr>
              <a:t>https://www.youtube.com/watch?v=E6Rox0f3kZE</a:t>
            </a:r>
            <a:endParaRPr sz="1600"/>
          </a:p>
          <a:p>
            <a:pPr indent="-342900" lvl="0" marL="342900" rtl="0" algn="l">
              <a:spcBef>
                <a:spcPts val="320"/>
              </a:spcBef>
              <a:spcAft>
                <a:spcPts val="0"/>
              </a:spcAft>
              <a:buClr>
                <a:schemeClr val="dk1"/>
              </a:buClr>
              <a:buSzPts val="1600"/>
              <a:buChar char="•"/>
            </a:pPr>
            <a:r>
              <a:rPr b="1" lang="en-IN" sz="1600"/>
              <a:t>Manual Guide:</a:t>
            </a:r>
            <a:endParaRPr sz="1600"/>
          </a:p>
          <a:p>
            <a:pPr indent="-342900" lvl="0" marL="342900" rtl="0" algn="l">
              <a:spcBef>
                <a:spcPts val="320"/>
              </a:spcBef>
              <a:spcAft>
                <a:spcPts val="0"/>
              </a:spcAft>
              <a:buClr>
                <a:schemeClr val="dk1"/>
              </a:buClr>
              <a:buSzPts val="1600"/>
              <a:buChar char="•"/>
            </a:pPr>
            <a:r>
              <a:rPr lang="en-IN" sz="1600" u="sng">
                <a:solidFill>
                  <a:schemeClr val="hlink"/>
                </a:solidFill>
                <a:hlinkClick r:id="rId7"/>
              </a:rPr>
              <a:t>http://register.csccloud.in/digipay/</a:t>
            </a:r>
            <a:r>
              <a:rPr lang="en-IN" sz="1600" u="sng"/>
              <a:t> </a:t>
            </a:r>
            <a:endParaRPr sz="1600"/>
          </a:p>
          <a:p>
            <a:pPr indent="-342900" lvl="0" marL="342900" rtl="0" algn="l">
              <a:spcBef>
                <a:spcPts val="320"/>
              </a:spcBef>
              <a:spcAft>
                <a:spcPts val="0"/>
              </a:spcAft>
              <a:buClr>
                <a:schemeClr val="dk1"/>
              </a:buClr>
              <a:buSzPts val="1600"/>
              <a:buChar char="•"/>
            </a:pPr>
            <a:r>
              <a:rPr b="1" lang="en-IN" sz="1600"/>
              <a:t>Point of Contact</a:t>
            </a:r>
            <a:endParaRPr sz="1600"/>
          </a:p>
          <a:p>
            <a:pPr indent="-247650" lvl="0" marL="342900" rtl="0" algn="l">
              <a:spcBef>
                <a:spcPts val="300"/>
              </a:spcBef>
              <a:spcAft>
                <a:spcPts val="0"/>
              </a:spcAft>
              <a:buClr>
                <a:schemeClr val="dk1"/>
              </a:buClr>
              <a:buSzPts val="1500"/>
              <a:buNone/>
            </a:pPr>
            <a:r>
              <a:t/>
            </a:r>
            <a:endParaRPr sz="1500"/>
          </a:p>
        </p:txBody>
      </p:sp>
      <p:graphicFrame>
        <p:nvGraphicFramePr>
          <p:cNvPr id="224" name="Google Shape;224;p25"/>
          <p:cNvGraphicFramePr/>
          <p:nvPr/>
        </p:nvGraphicFramePr>
        <p:xfrm>
          <a:off x="642569" y="3905254"/>
          <a:ext cx="3000000" cy="3000000"/>
        </p:xfrm>
        <a:graphic>
          <a:graphicData uri="http://schemas.openxmlformats.org/drawingml/2006/table">
            <a:tbl>
              <a:tblPr>
                <a:noFill/>
                <a:tableStyleId>{0AEACC23-69DB-4D34-91F7-CE8C386102AC}</a:tableStyleId>
              </a:tblPr>
              <a:tblGrid>
                <a:gridCol w="1976475"/>
                <a:gridCol w="1724925"/>
                <a:gridCol w="2497550"/>
                <a:gridCol w="2052850"/>
              </a:tblGrid>
              <a:tr h="293550">
                <a:tc>
                  <a:txBody>
                    <a:bodyPr/>
                    <a:lstStyle/>
                    <a:p>
                      <a:pPr indent="0" lvl="0" marL="0" marR="0" rtl="0" algn="just">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just">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just">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just">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Udit Sharma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9650585458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Vinay Tosh Krishnatray</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8"/>
                        </a:rPr>
                        <a:t>vinay.krishnatray@csc.gov.in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9990875646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Vishal Agarwal</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9"/>
                        </a:rPr>
                        <a:t>vishal.agarwal@csc.gov.in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9999089074</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ApoorvaAnand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0"/>
                        </a:rPr>
                        <a:t>apoorva.anand@csc.gov.in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9716456556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UdayMitra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1"/>
                        </a:rPr>
                        <a:t>uday.mitra@nic.in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9978233588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Krishna Kumar Singh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HOD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2"/>
                        </a:rPr>
                        <a:t>krishna@cscegovindia.com</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9818400465</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1" id="225" name="Google Shape;225;p25"/>
          <p:cNvPicPr preferRelativeResize="0"/>
          <p:nvPr/>
        </p:nvPicPr>
        <p:blipFill rotWithShape="1">
          <a:blip r:embed="rId13">
            <a:alphaModFix/>
          </a:blip>
          <a:srcRect b="0" l="0" r="0" t="0"/>
          <a:stretch/>
        </p:blipFill>
        <p:spPr>
          <a:xfrm>
            <a:off x="7108269" y="904858"/>
            <a:ext cx="1892887" cy="27842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4.2	Insurance</a:t>
            </a:r>
            <a:endParaRPr/>
          </a:p>
        </p:txBody>
      </p:sp>
      <p:sp>
        <p:nvSpPr>
          <p:cNvPr id="231" name="Google Shape;231;p26"/>
          <p:cNvSpPr txBox="1"/>
          <p:nvPr>
            <p:ph idx="1" type="body"/>
          </p:nvPr>
        </p:nvSpPr>
        <p:spPr>
          <a:xfrm>
            <a:off x="457200" y="1600202"/>
            <a:ext cx="5972188" cy="4525963"/>
          </a:xfrm>
          <a:prstGeom prst="rect">
            <a:avLst/>
          </a:prstGeom>
          <a:noFill/>
          <a:ln>
            <a:noFill/>
          </a:ln>
        </p:spPr>
        <p:txBody>
          <a:bodyPr anchorCtr="0" anchor="t" bIns="25600" lIns="51200" spcFirstLastPara="1" rIns="51200" wrap="square" tIns="25600">
            <a:noAutofit/>
          </a:bodyPr>
          <a:lstStyle/>
          <a:p>
            <a:pPr indent="-342900" lvl="0" marL="342900" rtl="0" algn="l">
              <a:spcBef>
                <a:spcPts val="0"/>
              </a:spcBef>
              <a:spcAft>
                <a:spcPts val="0"/>
              </a:spcAft>
              <a:buClr>
                <a:schemeClr val="dk1"/>
              </a:buClr>
              <a:buSzPts val="1500"/>
              <a:buChar char="•"/>
            </a:pPr>
            <a:r>
              <a:rPr lang="en-IN" sz="1500"/>
              <a:t>CSC SPV obtain license from the Insurance Regulatory and Development Authority (IRDA) in 2013 to work as an authorized intermediary to market life and non-life insurance products through the Rural Authorized Persons, i.e. the VLEs. CSCs started offering General, Health and Life Insurance policies to the people living in rural areas on India.</a:t>
            </a:r>
            <a:endParaRPr/>
          </a:p>
          <a:p>
            <a:pPr indent="-247650" lvl="0" marL="342900" rtl="0" algn="l">
              <a:spcBef>
                <a:spcPts val="300"/>
              </a:spcBef>
              <a:spcAft>
                <a:spcPts val="0"/>
              </a:spcAft>
              <a:buClr>
                <a:schemeClr val="dk1"/>
              </a:buClr>
              <a:buSzPts val="1500"/>
              <a:buNone/>
            </a:pPr>
            <a:r>
              <a:t/>
            </a:r>
            <a:endParaRPr sz="1500"/>
          </a:p>
          <a:p>
            <a:pPr indent="-342900" lvl="0" marL="342900" rtl="0" algn="l">
              <a:spcBef>
                <a:spcPts val="300"/>
              </a:spcBef>
              <a:spcAft>
                <a:spcPts val="0"/>
              </a:spcAft>
              <a:buClr>
                <a:schemeClr val="dk1"/>
              </a:buClr>
              <a:buSzPts val="1500"/>
              <a:buChar char="•"/>
            </a:pPr>
            <a:r>
              <a:rPr b="1" lang="en-IN" sz="1500" u="sng"/>
              <a:t>Collection of Renewal Premium</a:t>
            </a:r>
            <a:r>
              <a:rPr lang="en-IN" sz="1500"/>
              <a:t>: CSCs across the country can also collect insurance premium towards renewal of life insurance policies.</a:t>
            </a:r>
            <a:endParaRPr/>
          </a:p>
          <a:p>
            <a:pPr indent="-247650" lvl="0" marL="342900" rtl="0" algn="l">
              <a:spcBef>
                <a:spcPts val="300"/>
              </a:spcBef>
              <a:spcAft>
                <a:spcPts val="0"/>
              </a:spcAft>
              <a:buClr>
                <a:schemeClr val="dk1"/>
              </a:buClr>
              <a:buSzPts val="1500"/>
              <a:buNone/>
            </a:pPr>
            <a:r>
              <a:t/>
            </a:r>
            <a:endParaRPr sz="1500"/>
          </a:p>
          <a:p>
            <a:pPr indent="-342900" lvl="0" marL="342900" rtl="0" algn="l">
              <a:spcBef>
                <a:spcPts val="300"/>
              </a:spcBef>
              <a:spcAft>
                <a:spcPts val="0"/>
              </a:spcAft>
              <a:buClr>
                <a:schemeClr val="dk1"/>
              </a:buClr>
              <a:buSzPts val="1500"/>
              <a:buChar char="•"/>
            </a:pPr>
            <a:r>
              <a:rPr lang="en-IN" sz="1500"/>
              <a:t> </a:t>
            </a:r>
            <a:r>
              <a:rPr b="1" lang="en-IN" sz="1500" u="sng"/>
              <a:t>RAP REGISTRATION PROCESS</a:t>
            </a:r>
            <a:endParaRPr sz="1500"/>
          </a:p>
          <a:p>
            <a:pPr indent="-342900" lvl="0" marL="342900" rtl="0" algn="l">
              <a:spcBef>
                <a:spcPts val="300"/>
              </a:spcBef>
              <a:spcAft>
                <a:spcPts val="0"/>
              </a:spcAft>
              <a:buClr>
                <a:schemeClr val="dk1"/>
              </a:buClr>
              <a:buSzPts val="1500"/>
              <a:buChar char="•"/>
            </a:pPr>
            <a:r>
              <a:rPr lang="en-IN" sz="1500"/>
              <a:t>All VLE’s can register for RAP Insurance service through Digital Seva Portal. The URL to register for this service and appear for the IRDAI exam is </a:t>
            </a:r>
            <a:r>
              <a:rPr lang="en-IN" sz="1500" u="sng">
                <a:solidFill>
                  <a:schemeClr val="hlink"/>
                </a:solidFill>
                <a:hlinkClick r:id="rId3"/>
              </a:rPr>
              <a:t>http://13.126.173.165/insurance/</a:t>
            </a:r>
            <a:endParaRPr sz="1500"/>
          </a:p>
          <a:p>
            <a:pPr indent="-247650" lvl="0" marL="342900" rtl="0" algn="l">
              <a:spcBef>
                <a:spcPts val="300"/>
              </a:spcBef>
              <a:spcAft>
                <a:spcPts val="0"/>
              </a:spcAft>
              <a:buClr>
                <a:schemeClr val="dk1"/>
              </a:buClr>
              <a:buSzPts val="1500"/>
              <a:buNone/>
            </a:pPr>
            <a:r>
              <a:t/>
            </a:r>
            <a:endParaRPr sz="1500"/>
          </a:p>
        </p:txBody>
      </p:sp>
      <p:pic>
        <p:nvPicPr>
          <p:cNvPr descr="Ins.png" id="232" name="Google Shape;232;p26"/>
          <p:cNvPicPr preferRelativeResize="0"/>
          <p:nvPr/>
        </p:nvPicPr>
        <p:blipFill rotWithShape="1">
          <a:blip r:embed="rId4">
            <a:alphaModFix/>
          </a:blip>
          <a:srcRect b="0" l="0" r="0" t="0"/>
          <a:stretch/>
        </p:blipFill>
        <p:spPr>
          <a:xfrm>
            <a:off x="7072330" y="642918"/>
            <a:ext cx="1928776" cy="554218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7"/>
          <p:cNvSpPr txBox="1"/>
          <p:nvPr>
            <p:ph type="title"/>
          </p:nvPr>
        </p:nvSpPr>
        <p:spPr>
          <a:xfrm>
            <a:off x="457200" y="714364"/>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2600"/>
              <a:buFont typeface="Jim Nightshade"/>
              <a:buNone/>
            </a:pPr>
            <a:r>
              <a:rPr lang="en-IN" sz="2600">
                <a:solidFill>
                  <a:srgbClr val="002060"/>
                </a:solidFill>
                <a:latin typeface="Jim Nightshade"/>
                <a:ea typeface="Jim Nightshade"/>
                <a:cs typeface="Jim Nightshade"/>
                <a:sym typeface="Jim Nightshade"/>
              </a:rPr>
              <a:t>Process flow depicts the life cycle of becoming a RAP from VLE.</a:t>
            </a:r>
            <a:br>
              <a:rPr lang="en-IN" sz="2600">
                <a:solidFill>
                  <a:srgbClr val="002060"/>
                </a:solidFill>
                <a:latin typeface="Jim Nightshade"/>
                <a:ea typeface="Jim Nightshade"/>
                <a:cs typeface="Jim Nightshade"/>
                <a:sym typeface="Jim Nightshade"/>
              </a:rPr>
            </a:br>
            <a:endParaRPr sz="2600">
              <a:solidFill>
                <a:srgbClr val="002060"/>
              </a:solidFill>
              <a:latin typeface="Jim Nightshade"/>
              <a:ea typeface="Jim Nightshade"/>
              <a:cs typeface="Jim Nightshade"/>
              <a:sym typeface="Jim Nightshade"/>
            </a:endParaRPr>
          </a:p>
        </p:txBody>
      </p:sp>
      <p:sp>
        <p:nvSpPr>
          <p:cNvPr id="238" name="Google Shape;238;p27"/>
          <p:cNvSpPr txBox="1"/>
          <p:nvPr>
            <p:ph idx="1" type="body"/>
          </p:nvPr>
        </p:nvSpPr>
        <p:spPr>
          <a:xfrm>
            <a:off x="457201" y="1600202"/>
            <a:ext cx="3971923" cy="4525963"/>
          </a:xfrm>
          <a:prstGeom prst="rect">
            <a:avLst/>
          </a:prstGeom>
          <a:noFill/>
          <a:ln>
            <a:noFill/>
          </a:ln>
        </p:spPr>
        <p:txBody>
          <a:bodyPr anchorCtr="0" anchor="t" bIns="25600" lIns="51200" spcFirstLastPara="1" rIns="51200" wrap="square" tIns="25600">
            <a:noAutofit/>
          </a:bodyPr>
          <a:lstStyle/>
          <a:p>
            <a:pPr indent="-342900" lvl="0" marL="342900" rtl="0" algn="l">
              <a:lnSpc>
                <a:spcPct val="90000"/>
              </a:lnSpc>
              <a:spcBef>
                <a:spcPts val="0"/>
              </a:spcBef>
              <a:spcAft>
                <a:spcPts val="0"/>
              </a:spcAft>
              <a:buClr>
                <a:schemeClr val="dk1"/>
              </a:buClr>
              <a:buSzPts val="1480"/>
              <a:buChar char="•"/>
            </a:pPr>
            <a:r>
              <a:rPr lang="en-IN" sz="1480"/>
              <a:t>The registration and licensing fee is Rs 350 for the first attempt. </a:t>
            </a:r>
            <a:endParaRPr/>
          </a:p>
          <a:p>
            <a:pPr indent="-342900" lvl="0" marL="342900" rtl="0" algn="l">
              <a:lnSpc>
                <a:spcPct val="90000"/>
              </a:lnSpc>
              <a:spcBef>
                <a:spcPts val="296"/>
              </a:spcBef>
              <a:spcAft>
                <a:spcPts val="0"/>
              </a:spcAft>
              <a:buClr>
                <a:schemeClr val="dk1"/>
              </a:buClr>
              <a:buSzPts val="1480"/>
              <a:buChar char="•"/>
            </a:pPr>
            <a:r>
              <a:rPr lang="en-IN" sz="1480"/>
              <a:t>A VLE can reappear for exam by paying a fee of Rs 175, if they are unable to clear their exam in first attempt.</a:t>
            </a:r>
            <a:endParaRPr/>
          </a:p>
          <a:p>
            <a:pPr indent="-342900" lvl="0" marL="342900" rtl="0" algn="l">
              <a:lnSpc>
                <a:spcPct val="90000"/>
              </a:lnSpc>
              <a:spcBef>
                <a:spcPts val="296"/>
              </a:spcBef>
              <a:spcAft>
                <a:spcPts val="0"/>
              </a:spcAft>
              <a:buClr>
                <a:schemeClr val="dk1"/>
              </a:buClr>
              <a:buSzPts val="1480"/>
              <a:buChar char="•"/>
            </a:pPr>
            <a:r>
              <a:rPr lang="en-IN" sz="1480"/>
              <a:t>The training modules are available in English, Hindi, Gujarati and Bengali. We are in process of adding modules in more regional languages.</a:t>
            </a:r>
            <a:endParaRPr/>
          </a:p>
          <a:p>
            <a:pPr indent="-342900" lvl="0" marL="342900" rtl="0" algn="l">
              <a:lnSpc>
                <a:spcPct val="90000"/>
              </a:lnSpc>
              <a:spcBef>
                <a:spcPts val="296"/>
              </a:spcBef>
              <a:spcAft>
                <a:spcPts val="0"/>
              </a:spcAft>
              <a:buClr>
                <a:schemeClr val="dk1"/>
              </a:buClr>
              <a:buSzPts val="1480"/>
              <a:buChar char="•"/>
            </a:pPr>
            <a:r>
              <a:rPr lang="en-IN" sz="1480"/>
              <a:t>The examination can be given in English, Hindi, Gujarati and Bengali language from Mon-Friday between 10 AM to 4PM (excluding Saturday, Sunday &amp; Gazetted holidays).</a:t>
            </a:r>
            <a:endParaRPr/>
          </a:p>
          <a:p>
            <a:pPr indent="-342900" lvl="0" marL="342900" rtl="0" algn="l">
              <a:lnSpc>
                <a:spcPct val="90000"/>
              </a:lnSpc>
              <a:spcBef>
                <a:spcPts val="296"/>
              </a:spcBef>
              <a:spcAft>
                <a:spcPts val="0"/>
              </a:spcAft>
              <a:buClr>
                <a:schemeClr val="dk1"/>
              </a:buClr>
              <a:buSzPts val="1480"/>
              <a:buChar char="•"/>
            </a:pPr>
            <a:r>
              <a:rPr lang="en-IN" sz="1480"/>
              <a:t>The time of exam is of one hour duration which comes in Multiple Choice Questions.</a:t>
            </a:r>
            <a:endParaRPr/>
          </a:p>
          <a:p>
            <a:pPr indent="-342900" lvl="0" marL="342900" rtl="0" algn="l">
              <a:lnSpc>
                <a:spcPct val="90000"/>
              </a:lnSpc>
              <a:spcBef>
                <a:spcPts val="296"/>
              </a:spcBef>
              <a:spcAft>
                <a:spcPts val="0"/>
              </a:spcAft>
              <a:buClr>
                <a:schemeClr val="dk1"/>
              </a:buClr>
              <a:buSzPts val="1480"/>
              <a:buChar char="•"/>
            </a:pPr>
            <a:r>
              <a:rPr lang="en-IN" sz="1480"/>
              <a:t>A laptop/desktop with internet connection and web camera are required to attempt the exam.</a:t>
            </a:r>
            <a:endParaRPr/>
          </a:p>
          <a:p>
            <a:pPr indent="-248920" lvl="0" marL="342900" rtl="0" algn="l">
              <a:lnSpc>
                <a:spcPct val="90000"/>
              </a:lnSpc>
              <a:spcBef>
                <a:spcPts val="296"/>
              </a:spcBef>
              <a:spcAft>
                <a:spcPts val="0"/>
              </a:spcAft>
              <a:buClr>
                <a:schemeClr val="dk1"/>
              </a:buClr>
              <a:buSzPts val="1480"/>
              <a:buNone/>
            </a:pPr>
            <a:r>
              <a:t/>
            </a:r>
            <a:endParaRPr sz="1480"/>
          </a:p>
        </p:txBody>
      </p:sp>
      <p:sp>
        <p:nvSpPr>
          <p:cNvPr id="239" name="Google Shape;239;p27"/>
          <p:cNvSpPr/>
          <p:nvPr/>
        </p:nvSpPr>
        <p:spPr>
          <a:xfrm>
            <a:off x="4429124" y="1476361"/>
            <a:ext cx="4708154" cy="4334935"/>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rgbClr val="000000"/>
              </a:buClr>
              <a:buSzPts val="1000"/>
              <a:buFont typeface="Calibri"/>
              <a:buChar char="•"/>
            </a:pPr>
            <a:r>
              <a:rPr b="1" i="0" lang="en-IN" sz="1000" u="none" cap="none" strike="noStrike">
                <a:solidFill>
                  <a:srgbClr val="000000"/>
                </a:solidFill>
                <a:latin typeface="Calibri"/>
                <a:ea typeface="Calibri"/>
                <a:cs typeface="Calibri"/>
                <a:sym typeface="Calibri"/>
              </a:rPr>
              <a:t>OPEN VLE RAP REGISTRATION OPTION</a:t>
            </a:r>
            <a:endParaRPr/>
          </a:p>
          <a:p>
            <a:pPr indent="0" lvl="1" marL="114300" marR="0" rtl="0" algn="l">
              <a:lnSpc>
                <a:spcPct val="75000"/>
              </a:lnSpc>
              <a:spcBef>
                <a:spcPts val="10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114300" lvl="1" marL="114300" marR="0" rtl="0" algn="l">
              <a:lnSpc>
                <a:spcPct val="75000"/>
              </a:lnSpc>
              <a:spcBef>
                <a:spcPts val="240"/>
              </a:spcBef>
              <a:spcAft>
                <a:spcPts val="0"/>
              </a:spcAft>
              <a:buClr>
                <a:srgbClr val="000000"/>
              </a:buClr>
              <a:buSzPts val="1000"/>
              <a:buFont typeface="Calibri"/>
              <a:buChar char="•"/>
            </a:pPr>
            <a:r>
              <a:rPr b="1" i="0" lang="en-IN" sz="1000" u="none" cap="none" strike="noStrike">
                <a:solidFill>
                  <a:srgbClr val="000000"/>
                </a:solidFill>
                <a:latin typeface="Calibri"/>
                <a:ea typeface="Calibri"/>
                <a:cs typeface="Calibri"/>
                <a:sym typeface="Calibri"/>
              </a:rPr>
              <a:t>COMPLETE AND SUBMIT THE FORM USING EKYC</a:t>
            </a:r>
            <a:endParaRPr/>
          </a:p>
          <a:p>
            <a:pPr indent="-114300" lvl="1" marL="114300" marR="0" rtl="0" algn="l">
              <a:lnSpc>
                <a:spcPct val="75000"/>
              </a:lnSpc>
              <a:spcBef>
                <a:spcPts val="100"/>
              </a:spcBef>
              <a:spcAft>
                <a:spcPts val="0"/>
              </a:spcAft>
              <a:buClr>
                <a:srgbClr val="000000"/>
              </a:buClr>
              <a:buSzPts val="1000"/>
              <a:buFont typeface="Calibri"/>
              <a:buChar char="•"/>
            </a:pPr>
            <a:r>
              <a:rPr b="1" i="0" lang="en-IN" sz="1000" u="none" cap="none" strike="noStrike">
                <a:solidFill>
                  <a:srgbClr val="000000"/>
                </a:solidFill>
                <a:latin typeface="Calibri"/>
                <a:ea typeface="Calibri"/>
                <a:cs typeface="Calibri"/>
                <a:sym typeface="Calibri"/>
              </a:rPr>
              <a:t>MAKE FEE PAYMENT TOWARDS LICENSING AND EXAMINATION</a:t>
            </a:r>
            <a:endParaRPr/>
          </a:p>
          <a:p>
            <a:pPr indent="-114300" lvl="1" marL="114300" marR="0" rtl="0" algn="l">
              <a:lnSpc>
                <a:spcPct val="75000"/>
              </a:lnSpc>
              <a:spcBef>
                <a:spcPts val="100"/>
              </a:spcBef>
              <a:spcAft>
                <a:spcPts val="0"/>
              </a:spcAft>
              <a:buClr>
                <a:srgbClr val="000000"/>
              </a:buClr>
              <a:buSzPts val="1000"/>
              <a:buFont typeface="Calibri"/>
              <a:buChar char="•"/>
            </a:pPr>
            <a:r>
              <a:rPr b="1" i="0" lang="en-IN" sz="1000" u="none" cap="none" strike="noStrike">
                <a:solidFill>
                  <a:srgbClr val="000000"/>
                </a:solidFill>
                <a:latin typeface="Calibri"/>
                <a:ea typeface="Calibri"/>
                <a:cs typeface="Calibri"/>
                <a:sym typeface="Calibri"/>
              </a:rPr>
              <a:t>STUDY THE TRAINING MODULES AND COMPLETE ASSIGMENTS</a:t>
            </a:r>
            <a:endParaRPr/>
          </a:p>
          <a:p>
            <a:pPr indent="-114300" lvl="1" marL="114300" marR="0" rtl="0" algn="l">
              <a:lnSpc>
                <a:spcPct val="75000"/>
              </a:lnSpc>
              <a:spcBef>
                <a:spcPts val="100"/>
              </a:spcBef>
              <a:spcAft>
                <a:spcPts val="0"/>
              </a:spcAft>
              <a:buClr>
                <a:srgbClr val="000000"/>
              </a:buClr>
              <a:buSzPts val="1000"/>
              <a:buFont typeface="Calibri"/>
              <a:buChar char="•"/>
            </a:pPr>
            <a:r>
              <a:rPr b="1" i="0" lang="en-IN" sz="1000" u="none" cap="none" strike="noStrike">
                <a:solidFill>
                  <a:srgbClr val="000000"/>
                </a:solidFill>
                <a:latin typeface="Calibri"/>
                <a:ea typeface="Calibri"/>
                <a:cs typeface="Calibri"/>
                <a:sym typeface="Calibri"/>
              </a:rPr>
              <a:t>APPEAR FOR ONLINE EXAMINATION </a:t>
            </a:r>
            <a:endParaRPr/>
          </a:p>
          <a:p>
            <a:pPr indent="-114300" lvl="1" marL="114300" marR="0" rtl="0" algn="l">
              <a:lnSpc>
                <a:spcPct val="75000"/>
              </a:lnSpc>
              <a:spcBef>
                <a:spcPts val="100"/>
              </a:spcBef>
              <a:spcAft>
                <a:spcPts val="0"/>
              </a:spcAft>
              <a:buClr>
                <a:srgbClr val="000000"/>
              </a:buClr>
              <a:buSzPts val="1000"/>
              <a:buFont typeface="Calibri"/>
              <a:buChar char="•"/>
            </a:pPr>
            <a:r>
              <a:rPr b="1" i="0" lang="en-IN" sz="1000" u="none" cap="none" strike="noStrike">
                <a:solidFill>
                  <a:srgbClr val="000000"/>
                </a:solidFill>
                <a:latin typeface="Calibri"/>
                <a:ea typeface="Calibri"/>
                <a:cs typeface="Calibri"/>
                <a:sym typeface="Calibri"/>
              </a:rPr>
              <a:t>VLE  BECOMES LICENSED RAP AFTER PASSING THE EXAM</a:t>
            </a:r>
            <a:endParaRPr/>
          </a:p>
          <a:p>
            <a:pPr indent="-114300" lvl="1" marL="114300" marR="0" rtl="0" algn="l">
              <a:lnSpc>
                <a:spcPct val="75000"/>
              </a:lnSpc>
              <a:spcBef>
                <a:spcPts val="100"/>
              </a:spcBef>
              <a:spcAft>
                <a:spcPts val="0"/>
              </a:spcAft>
              <a:buClr>
                <a:srgbClr val="000000"/>
              </a:buClr>
              <a:buSzPts val="1000"/>
              <a:buFont typeface="Calibri"/>
              <a:buChar char="•"/>
            </a:pPr>
            <a:r>
              <a:rPr b="1" i="0" lang="en-IN" sz="1000" u="none" cap="none" strike="noStrike">
                <a:solidFill>
                  <a:srgbClr val="000000"/>
                </a:solidFill>
                <a:latin typeface="Calibri"/>
                <a:ea typeface="Calibri"/>
                <a:cs typeface="Calibri"/>
                <a:sym typeface="Calibri"/>
              </a:rPr>
              <a:t>RAP STARTS ISSUING POLICIES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8"/>
          <p:cNvSpPr/>
          <p:nvPr/>
        </p:nvSpPr>
        <p:spPr>
          <a:xfrm>
            <a:off x="285348" y="809607"/>
            <a:ext cx="7150278" cy="744203"/>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POLICY SOURCING</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Once a VLE becomes licensed RAP, Insurance service will be enabled on Digital Seva Portal.</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A RAP can sell the following Insurance products through CSC Digital Seva Portal.</a:t>
            </a:r>
            <a:endParaRPr sz="1500">
              <a:solidFill>
                <a:schemeClr val="dk1"/>
              </a:solidFill>
              <a:latin typeface="Arial"/>
              <a:ea typeface="Arial"/>
              <a:cs typeface="Arial"/>
              <a:sym typeface="Arial"/>
            </a:endParaRPr>
          </a:p>
        </p:txBody>
      </p:sp>
      <p:graphicFrame>
        <p:nvGraphicFramePr>
          <p:cNvPr id="245" name="Google Shape;245;p28"/>
          <p:cNvGraphicFramePr/>
          <p:nvPr/>
        </p:nvGraphicFramePr>
        <p:xfrm>
          <a:off x="357158" y="1714488"/>
          <a:ext cx="3000000" cy="3000000"/>
        </p:xfrm>
        <a:graphic>
          <a:graphicData uri="http://schemas.openxmlformats.org/drawingml/2006/table">
            <a:tbl>
              <a:tblPr>
                <a:noFill/>
                <a:tableStyleId>{0AEACC23-69DB-4D34-91F7-CE8C386102AC}</a:tableStyleId>
              </a:tblPr>
              <a:tblGrid>
                <a:gridCol w="2304225"/>
                <a:gridCol w="3554875"/>
                <a:gridCol w="2642025"/>
              </a:tblGrid>
              <a:tr h="173175">
                <a:tc>
                  <a:txBody>
                    <a:bodyPr/>
                    <a:lstStyle/>
                    <a:p>
                      <a:pPr indent="0" lvl="0" marL="0" marR="0" rtl="0" algn="just">
                        <a:spcBef>
                          <a:spcPts val="0"/>
                        </a:spcBef>
                        <a:spcAft>
                          <a:spcPts val="0"/>
                        </a:spcAft>
                        <a:buNone/>
                      </a:pPr>
                      <a:r>
                        <a:rPr b="1" i="0" lang="en-IN" sz="1500" u="none" cap="none" strike="noStrike">
                          <a:solidFill>
                            <a:srgbClr val="FFFFFF"/>
                          </a:solidFill>
                          <a:latin typeface="Calibri"/>
                          <a:ea typeface="Calibri"/>
                          <a:cs typeface="Calibri"/>
                          <a:sym typeface="Calibri"/>
                        </a:rPr>
                        <a:t>PRODUCT</a:t>
                      </a:r>
                      <a:endParaRPr b="1" i="0" sz="1500" u="none" cap="none" strike="noStrike">
                        <a:solidFill>
                          <a:srgbClr val="FFFFFF"/>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AD47"/>
                    </a:solidFill>
                  </a:tcPr>
                </a:tc>
                <a:tc>
                  <a:txBody>
                    <a:bodyPr/>
                    <a:lstStyle/>
                    <a:p>
                      <a:pPr indent="0" lvl="0" marL="0" marR="0" rtl="0" algn="just">
                        <a:spcBef>
                          <a:spcPts val="0"/>
                        </a:spcBef>
                        <a:spcAft>
                          <a:spcPts val="0"/>
                        </a:spcAft>
                        <a:buNone/>
                      </a:pPr>
                      <a:r>
                        <a:rPr b="1" i="0" lang="en-IN" sz="1500" u="none" cap="none" strike="noStrike">
                          <a:solidFill>
                            <a:srgbClr val="FFFFFF"/>
                          </a:solidFill>
                          <a:latin typeface="Calibri"/>
                          <a:ea typeface="Calibri"/>
                          <a:cs typeface="Calibri"/>
                          <a:sym typeface="Calibri"/>
                        </a:rPr>
                        <a:t>DETAILS</a:t>
                      </a:r>
                      <a:endParaRPr b="1" i="0" sz="1500" u="none" cap="none" strike="noStrike">
                        <a:solidFill>
                          <a:srgbClr val="FFFFFF"/>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AD47"/>
                    </a:solidFill>
                  </a:tcPr>
                </a:tc>
                <a:tc>
                  <a:txBody>
                    <a:bodyPr/>
                    <a:lstStyle/>
                    <a:p>
                      <a:pPr indent="0" lvl="0" marL="0" marR="0" rtl="0" algn="just">
                        <a:spcBef>
                          <a:spcPts val="0"/>
                        </a:spcBef>
                        <a:spcAft>
                          <a:spcPts val="0"/>
                        </a:spcAft>
                        <a:buNone/>
                      </a:pPr>
                      <a:r>
                        <a:rPr b="1" i="0" lang="en-IN" sz="1500" u="none" cap="none" strike="noStrike">
                          <a:solidFill>
                            <a:srgbClr val="FFFFFF"/>
                          </a:solidFill>
                          <a:latin typeface="Calibri"/>
                          <a:ea typeface="Calibri"/>
                          <a:cs typeface="Calibri"/>
                          <a:sym typeface="Calibri"/>
                        </a:rPr>
                        <a:t>COMMISSION</a:t>
                      </a:r>
                      <a:endParaRPr b="1" i="0" sz="1500" u="none" cap="none" strike="noStrike">
                        <a:solidFill>
                          <a:srgbClr val="FFFFFF"/>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70AD47"/>
                    </a:solidFill>
                  </a:tcPr>
                </a:tc>
              </a:tr>
              <a:tr h="173175">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Life Insurance</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Term &amp; Variable Insurance Plan</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5% of Premium</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3175">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Life Insurance</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KHATA – Single Premium Plan</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8.5% of the Premium</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3175">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Motor Insurance</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Third Party (Liability) Insurance</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Rs 50 Per Policy</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3175">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Motor Insurance</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Motor Package Policy(First Party)</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10% of the Own Damage Premium</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3175">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Personal Accidental Insurance </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 </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15% of the Premium</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3175">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Health Insurance</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Insurance for Individual &amp; entire family</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15% of the Premium</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94400">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Pradhan Mantri Fasal Bima Yojana (Non Loanee Farmers)</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Kharib &amp; Rabi Season Crop Insurance</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Rs 30 per Application</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94400">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Fire and Allied Perils</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Protection against loss or damage to property due to fire or perils</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10% of the Premium</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1625">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Farmer Package Policy</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Covers both the personal assets of the farmer and also the assets which help him in earning his livelihood.</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15% of the Premium</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41625">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Agriculture Pump Set Insurance</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Provides cover for Centrifugal Pump Sets and submersible pump sets used for agricultural purposes only.</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15% of the Premium</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73175">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Cattle Insurance</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Insurance of Mitch Cows, Goats etc</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0" i="0" lang="en-IN" sz="1500" u="none" cap="none" strike="noStrike">
                          <a:solidFill>
                            <a:srgbClr val="000000"/>
                          </a:solidFill>
                          <a:latin typeface="Calibri"/>
                          <a:ea typeface="Calibri"/>
                          <a:cs typeface="Calibri"/>
                          <a:sym typeface="Calibri"/>
                        </a:rPr>
                        <a:t>15% of the Premium</a:t>
                      </a:r>
                      <a:endParaRPr b="0" i="0" sz="1500" u="none" cap="none" strike="noStrike">
                        <a:solidFill>
                          <a:srgbClr val="000000"/>
                        </a:solidFill>
                        <a:latin typeface="Calibri"/>
                        <a:ea typeface="Calibri"/>
                        <a:cs typeface="Calibri"/>
                        <a:sym typeface="Calibri"/>
                      </a:endParaRPr>
                    </a:p>
                  </a:txBody>
                  <a:tcPr marT="8650" marB="0" marR="8650" marL="86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9"/>
          <p:cNvSpPr txBox="1"/>
          <p:nvPr>
            <p:ph idx="1" type="body"/>
          </p:nvPr>
        </p:nvSpPr>
        <p:spPr>
          <a:xfrm>
            <a:off x="457200" y="928670"/>
            <a:ext cx="8229600" cy="4525963"/>
          </a:xfrm>
          <a:prstGeom prst="rect">
            <a:avLst/>
          </a:prstGeom>
          <a:noFill/>
          <a:ln>
            <a:noFill/>
          </a:ln>
        </p:spPr>
        <p:txBody>
          <a:bodyPr anchorCtr="0" anchor="t" bIns="25600" lIns="51200" spcFirstLastPara="1" rIns="51200" wrap="square" tIns="25600">
            <a:noAutofit/>
          </a:bodyPr>
          <a:lstStyle/>
          <a:p>
            <a:pPr indent="-342900" lvl="0" marL="342900" rtl="0" algn="l">
              <a:spcBef>
                <a:spcPts val="0"/>
              </a:spcBef>
              <a:spcAft>
                <a:spcPts val="0"/>
              </a:spcAft>
              <a:buClr>
                <a:schemeClr val="dk1"/>
              </a:buClr>
              <a:buSzPts val="1500"/>
              <a:buNone/>
            </a:pPr>
            <a:r>
              <a:rPr lang="en-IN" sz="1500"/>
              <a:t>**The commission will be given on the Premium, excluding Taxes**</a:t>
            </a:r>
            <a:endParaRPr/>
          </a:p>
          <a:p>
            <a:pPr indent="-342900" lvl="0" marL="342900" rtl="0" algn="l">
              <a:spcBef>
                <a:spcPts val="300"/>
              </a:spcBef>
              <a:spcAft>
                <a:spcPts val="0"/>
              </a:spcAft>
              <a:buClr>
                <a:schemeClr val="dk1"/>
              </a:buClr>
              <a:buSzPts val="1500"/>
              <a:buNone/>
            </a:pPr>
            <a:r>
              <a:rPr lang="en-IN" sz="1500"/>
              <a:t>•	A VLE earns 80% of commission rate mentioned in above table.</a:t>
            </a:r>
            <a:endParaRPr/>
          </a:p>
          <a:p>
            <a:pPr indent="-342900" lvl="0" marL="342900" rtl="0" algn="l">
              <a:spcBef>
                <a:spcPts val="300"/>
              </a:spcBef>
              <a:spcAft>
                <a:spcPts val="0"/>
              </a:spcAft>
              <a:buClr>
                <a:schemeClr val="dk1"/>
              </a:buClr>
              <a:buSzPts val="1500"/>
              <a:buNone/>
            </a:pPr>
            <a:r>
              <a:rPr lang="en-IN" sz="1500"/>
              <a:t>•	VLE gets instant commission for the policy sold and they also get amount of policy page at Rs. 5 (taxes inclusive) per page.</a:t>
            </a:r>
            <a:endParaRPr/>
          </a:p>
          <a:p>
            <a:pPr indent="-342900" lvl="0" marL="342900" rtl="0" algn="l">
              <a:spcBef>
                <a:spcPts val="300"/>
              </a:spcBef>
              <a:spcAft>
                <a:spcPts val="0"/>
              </a:spcAft>
              <a:buClr>
                <a:schemeClr val="dk1"/>
              </a:buClr>
              <a:buSzPts val="1500"/>
              <a:buNone/>
            </a:pPr>
            <a:r>
              <a:rPr lang="en-IN" sz="1500"/>
              <a:t>•	Policy will be issued &amp; handed over to the Customer instantly. </a:t>
            </a:r>
            <a:endParaRPr/>
          </a:p>
          <a:p>
            <a:pPr indent="-342900" lvl="0" marL="342900" rtl="0" algn="l">
              <a:spcBef>
                <a:spcPts val="300"/>
              </a:spcBef>
              <a:spcAft>
                <a:spcPts val="0"/>
              </a:spcAft>
              <a:buClr>
                <a:schemeClr val="dk1"/>
              </a:buClr>
              <a:buSzPts val="1500"/>
              <a:buNone/>
            </a:pPr>
            <a:r>
              <a:t/>
            </a:r>
            <a:endParaRPr b="1" sz="1500"/>
          </a:p>
          <a:p>
            <a:pPr indent="-342900" lvl="0" marL="342900" rtl="0" algn="l">
              <a:spcBef>
                <a:spcPts val="300"/>
              </a:spcBef>
              <a:spcAft>
                <a:spcPts val="0"/>
              </a:spcAft>
              <a:buClr>
                <a:schemeClr val="dk1"/>
              </a:buClr>
              <a:buSzPts val="1500"/>
              <a:buNone/>
            </a:pPr>
            <a:r>
              <a:rPr b="1" lang="en-IN" sz="1500"/>
              <a:t>Video Guide:</a:t>
            </a:r>
            <a:endParaRPr sz="1500"/>
          </a:p>
          <a:p>
            <a:pPr indent="-342900" lvl="0" marL="342900" rtl="0" algn="l">
              <a:spcBef>
                <a:spcPts val="300"/>
              </a:spcBef>
              <a:spcAft>
                <a:spcPts val="0"/>
              </a:spcAft>
              <a:buClr>
                <a:schemeClr val="dk1"/>
              </a:buClr>
              <a:buSzPts val="1500"/>
              <a:buChar char="•"/>
            </a:pPr>
            <a:r>
              <a:rPr lang="en-IN" sz="1500" u="sng">
                <a:solidFill>
                  <a:schemeClr val="hlink"/>
                </a:solidFill>
                <a:hlinkClick r:id="rId3"/>
              </a:rPr>
              <a:t>https://www.youtube.com/results?search_query=csc+insurance+Net+samadhan</a:t>
            </a:r>
            <a:endParaRPr sz="1500"/>
          </a:p>
          <a:p>
            <a:pPr indent="-342900" lvl="0" marL="342900" rtl="0" algn="l">
              <a:spcBef>
                <a:spcPts val="300"/>
              </a:spcBef>
              <a:spcAft>
                <a:spcPts val="0"/>
              </a:spcAft>
              <a:buClr>
                <a:schemeClr val="dk1"/>
              </a:buClr>
              <a:buSzPts val="1500"/>
              <a:buChar char="•"/>
            </a:pPr>
            <a:r>
              <a:rPr lang="en-IN" sz="1500" u="sng">
                <a:solidFill>
                  <a:schemeClr val="hlink"/>
                </a:solidFill>
                <a:hlinkClick r:id="rId4"/>
              </a:rPr>
              <a:t>https://www.youtube.com/watch?v=lfATH9EdkC8</a:t>
            </a:r>
            <a:endParaRPr sz="1500"/>
          </a:p>
          <a:p>
            <a:pPr indent="-342900" lvl="0" marL="342900" rtl="0" algn="l">
              <a:spcBef>
                <a:spcPts val="300"/>
              </a:spcBef>
              <a:spcAft>
                <a:spcPts val="0"/>
              </a:spcAft>
              <a:buClr>
                <a:schemeClr val="dk1"/>
              </a:buClr>
              <a:buSzPts val="1500"/>
              <a:buChar char="•"/>
            </a:pPr>
            <a:r>
              <a:rPr lang="en-IN" sz="1500" u="sng">
                <a:solidFill>
                  <a:schemeClr val="hlink"/>
                </a:solidFill>
                <a:hlinkClick r:id="rId5"/>
              </a:rPr>
              <a:t>https://www.youtube.com/watch?v=4Q-hKntbLFc&amp;feature=youtu.be</a:t>
            </a:r>
            <a:r>
              <a:rPr lang="en-IN" sz="1500" u="sng"/>
              <a:t> </a:t>
            </a:r>
            <a:endParaRPr sz="1500"/>
          </a:p>
          <a:p>
            <a:pPr indent="-247650" lvl="0" marL="342900" rtl="0" algn="l">
              <a:spcBef>
                <a:spcPts val="300"/>
              </a:spcBef>
              <a:spcAft>
                <a:spcPts val="0"/>
              </a:spcAft>
              <a:buClr>
                <a:schemeClr val="dk1"/>
              </a:buClr>
              <a:buSzPts val="1500"/>
              <a:buNone/>
            </a:pPr>
            <a:r>
              <a:t/>
            </a:r>
            <a:endParaRPr sz="1500"/>
          </a:p>
        </p:txBody>
      </p:sp>
      <p:graphicFrame>
        <p:nvGraphicFramePr>
          <p:cNvPr id="251" name="Google Shape;251;p29"/>
          <p:cNvGraphicFramePr/>
          <p:nvPr/>
        </p:nvGraphicFramePr>
        <p:xfrm>
          <a:off x="714013" y="4572009"/>
          <a:ext cx="3000000" cy="3000000"/>
        </p:xfrm>
        <a:graphic>
          <a:graphicData uri="http://schemas.openxmlformats.org/drawingml/2006/table">
            <a:tbl>
              <a:tblPr>
                <a:noFill/>
                <a:tableStyleId>{0AEACC23-69DB-4D34-91F7-CE8C386102AC}</a:tableStyleId>
              </a:tblPr>
              <a:tblGrid>
                <a:gridCol w="1651350"/>
                <a:gridCol w="1441175"/>
                <a:gridCol w="2086700"/>
                <a:gridCol w="1715150"/>
              </a:tblGrid>
              <a:tr h="260900">
                <a:tc>
                  <a:txBody>
                    <a:bodyPr/>
                    <a:lstStyle/>
                    <a:p>
                      <a:pPr indent="0" lvl="0" marL="0" marR="0" rtl="0" algn="just">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just">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just">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just">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Hemant Ivaturi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Assistant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6"/>
                        </a:rPr>
                        <a:t>Hemant@csc.gov.in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9958656111</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RiteshCharan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7"/>
                        </a:rPr>
                        <a:t>Ritesh.charan@csc.gov.in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9953332115</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Hitesh Rana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Sr.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8"/>
                        </a:rPr>
                        <a:t>Hitesh.rana@csc.gov.in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9911144445</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Riaz Mohammed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HOD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9"/>
                        </a:rPr>
                        <a:t>Riaz.mohd@nic.in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9911176980</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52" name="Google Shape;252;p29"/>
          <p:cNvSpPr/>
          <p:nvPr/>
        </p:nvSpPr>
        <p:spPr>
          <a:xfrm>
            <a:off x="678291" y="4138204"/>
            <a:ext cx="1441407" cy="282538"/>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4.3	Banking</a:t>
            </a:r>
            <a:endParaRPr/>
          </a:p>
        </p:txBody>
      </p:sp>
      <p:sp>
        <p:nvSpPr>
          <p:cNvPr id="258" name="Google Shape;258;p30"/>
          <p:cNvSpPr txBox="1"/>
          <p:nvPr>
            <p:ph idx="1" type="body"/>
          </p:nvPr>
        </p:nvSpPr>
        <p:spPr>
          <a:xfrm>
            <a:off x="357158" y="1000108"/>
            <a:ext cx="6865401" cy="4525963"/>
          </a:xfrm>
          <a:prstGeom prst="rect">
            <a:avLst/>
          </a:prstGeom>
          <a:noFill/>
          <a:ln>
            <a:noFill/>
          </a:ln>
        </p:spPr>
        <p:txBody>
          <a:bodyPr anchorCtr="0" anchor="t" bIns="25600" lIns="51200" spcFirstLastPara="1" rIns="51200" wrap="square" tIns="25600">
            <a:noAutofit/>
          </a:bodyPr>
          <a:lstStyle/>
          <a:p>
            <a:pPr indent="-342900" lvl="0" marL="342900" rtl="0" algn="just">
              <a:spcBef>
                <a:spcPts val="0"/>
              </a:spcBef>
              <a:spcAft>
                <a:spcPts val="0"/>
              </a:spcAft>
              <a:buClr>
                <a:schemeClr val="dk1"/>
              </a:buClr>
              <a:buSzPts val="1500"/>
              <a:buChar char="•"/>
            </a:pPr>
            <a:r>
              <a:rPr b="1" lang="en-IN" sz="1500"/>
              <a:t>Financial Inclusion in India</a:t>
            </a:r>
            <a:endParaRPr/>
          </a:p>
          <a:p>
            <a:pPr indent="-298450" lvl="0" marL="342900" rtl="0" algn="just">
              <a:spcBef>
                <a:spcPts val="140"/>
              </a:spcBef>
              <a:spcAft>
                <a:spcPts val="0"/>
              </a:spcAft>
              <a:buClr>
                <a:schemeClr val="dk1"/>
              </a:buClr>
              <a:buSzPts val="700"/>
              <a:buNone/>
            </a:pPr>
            <a:r>
              <a:t/>
            </a:r>
            <a:endParaRPr b="1" sz="700"/>
          </a:p>
          <a:p>
            <a:pPr indent="-342900" lvl="0" marL="342900" rtl="0" algn="just">
              <a:spcBef>
                <a:spcPts val="300"/>
              </a:spcBef>
              <a:spcAft>
                <a:spcPts val="0"/>
              </a:spcAft>
              <a:buClr>
                <a:schemeClr val="dk1"/>
              </a:buClr>
              <a:buSzPts val="1500"/>
              <a:buChar char="•"/>
            </a:pPr>
            <a:r>
              <a:rPr lang="en-IN" sz="1500"/>
              <a:t>In the last couple of years, India has witnessed important developments that have significantly impacted the delivery of financial inclusion (FI) services right up to the grassroots. The term "financial inclusion" has gained momentum in past few years, as a result of findings about 'financial exclusion and its direct correlation to poverty'. With that, achieving FI became a common objective for many central banks and Governments among the developing nations.</a:t>
            </a:r>
            <a:endParaRPr/>
          </a:p>
          <a:p>
            <a:pPr indent="-298450" lvl="0" marL="342900" rtl="0" algn="just">
              <a:spcBef>
                <a:spcPts val="140"/>
              </a:spcBef>
              <a:spcAft>
                <a:spcPts val="0"/>
              </a:spcAft>
              <a:buClr>
                <a:schemeClr val="dk1"/>
              </a:buClr>
              <a:buSzPts val="700"/>
              <a:buNone/>
            </a:pPr>
            <a:r>
              <a:t/>
            </a:r>
            <a:endParaRPr sz="700"/>
          </a:p>
          <a:p>
            <a:pPr indent="-342900" lvl="0" marL="342900" rtl="0" algn="just">
              <a:spcBef>
                <a:spcPts val="300"/>
              </a:spcBef>
              <a:spcAft>
                <a:spcPts val="0"/>
              </a:spcAft>
              <a:buClr>
                <a:schemeClr val="dk1"/>
              </a:buClr>
              <a:buSzPts val="1500"/>
              <a:buChar char="•"/>
            </a:pPr>
            <a:r>
              <a:rPr lang="en-IN" sz="1500"/>
              <a:t>In India, the big push came on April 26, 2010, when Reserve Bank of India (RBI), as part of its FI mandate issued guidelines to Banks for delivery of financial services through the Common Services Centres (CSCs). The RBI in its Annual Policy Statement for the year 2010-11, allowed banks to engage companies (excluding Non Banking Financial Companies (NBFCs) registered under the Indian Companies Act, 1956, as Business Correspondents (BCs) in addition to individuals/entities permitted earlier. Further, the RBI allowed banks to engage the Common Service Centres' Operators / Village Level Entrepreneurs as BCs.</a:t>
            </a:r>
            <a:endParaRPr/>
          </a:p>
          <a:p>
            <a:pPr indent="-298450" lvl="0" marL="342900" rtl="0" algn="just">
              <a:spcBef>
                <a:spcPts val="140"/>
              </a:spcBef>
              <a:spcAft>
                <a:spcPts val="0"/>
              </a:spcAft>
              <a:buClr>
                <a:schemeClr val="dk1"/>
              </a:buClr>
              <a:buSzPts val="700"/>
              <a:buNone/>
            </a:pPr>
            <a:r>
              <a:t/>
            </a:r>
            <a:endParaRPr sz="700"/>
          </a:p>
          <a:p>
            <a:pPr indent="-342900" lvl="0" marL="342900" rtl="0" algn="just">
              <a:spcBef>
                <a:spcPts val="300"/>
              </a:spcBef>
              <a:spcAft>
                <a:spcPts val="0"/>
              </a:spcAft>
              <a:buClr>
                <a:schemeClr val="dk1"/>
              </a:buClr>
              <a:buSzPts val="1500"/>
              <a:buChar char="•"/>
            </a:pPr>
            <a:r>
              <a:rPr lang="en-IN" sz="1500"/>
              <a:t>Further, February 15, 2011 was another landmark day, as “Swabhiman” Scheme was formally launched. The objective of the Scheme is to "make banking facility available to all citizens". Besides this, Department of Financial Services, Government of India issued instructions to Banks to appoint CSC as the Business Correspondent. Specifically, these initiatives and some other related developments set in motion the financial inclusion agenda in the country.</a:t>
            </a:r>
            <a:endParaRPr/>
          </a:p>
          <a:p>
            <a:pPr indent="-247650" lvl="0" marL="342900" rtl="0" algn="just">
              <a:spcBef>
                <a:spcPts val="300"/>
              </a:spcBef>
              <a:spcAft>
                <a:spcPts val="0"/>
              </a:spcAft>
              <a:buClr>
                <a:schemeClr val="dk1"/>
              </a:buClr>
              <a:buSzPts val="1500"/>
              <a:buNone/>
            </a:pPr>
            <a:r>
              <a:t/>
            </a:r>
            <a:endParaRPr sz="1500"/>
          </a:p>
        </p:txBody>
      </p:sp>
      <p:pic>
        <p:nvPicPr>
          <p:cNvPr descr="Banking.png" id="259" name="Google Shape;259;p30"/>
          <p:cNvPicPr preferRelativeResize="0"/>
          <p:nvPr/>
        </p:nvPicPr>
        <p:blipFill rotWithShape="1">
          <a:blip r:embed="rId3">
            <a:alphaModFix/>
          </a:blip>
          <a:srcRect b="0" l="0" r="0" t="0"/>
          <a:stretch/>
        </p:blipFill>
        <p:spPr>
          <a:xfrm>
            <a:off x="7358082" y="761981"/>
            <a:ext cx="1785918" cy="5612587"/>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31"/>
          <p:cNvPicPr preferRelativeResize="0"/>
          <p:nvPr/>
        </p:nvPicPr>
        <p:blipFill rotWithShape="1">
          <a:blip r:embed="rId3">
            <a:alphaModFix/>
          </a:blip>
          <a:srcRect b="0" l="0" r="0" t="0"/>
          <a:stretch/>
        </p:blipFill>
        <p:spPr>
          <a:xfrm>
            <a:off x="1142976" y="509255"/>
            <a:ext cx="6858048" cy="4196727"/>
          </a:xfrm>
          <a:prstGeom prst="rect">
            <a:avLst/>
          </a:prstGeom>
          <a:noFill/>
          <a:ln>
            <a:noFill/>
          </a:ln>
        </p:spPr>
      </p:pic>
      <p:sp>
        <p:nvSpPr>
          <p:cNvPr id="265" name="Google Shape;265;p31"/>
          <p:cNvSpPr/>
          <p:nvPr/>
        </p:nvSpPr>
        <p:spPr>
          <a:xfrm>
            <a:off x="249625" y="4905385"/>
            <a:ext cx="8822930" cy="1205868"/>
          </a:xfrm>
          <a:prstGeom prst="rect">
            <a:avLst/>
          </a:prstGeom>
          <a:solidFill>
            <a:srgbClr val="FFFFFF"/>
          </a:solid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b="1" lang="en-IN" sz="1500">
                <a:solidFill>
                  <a:schemeClr val="dk1"/>
                </a:solidFill>
                <a:latin typeface="Arial"/>
                <a:ea typeface="Arial"/>
                <a:cs typeface="Arial"/>
                <a:sym typeface="Arial"/>
              </a:rPr>
              <a:t>Registration Process for “BANK MITR EXAM”:</a:t>
            </a:r>
            <a:endParaRPr/>
          </a:p>
          <a:p>
            <a:pPr indent="0" lvl="0" marL="0" marR="0" rtl="0" algn="just">
              <a:spcBef>
                <a:spcPts val="0"/>
              </a:spcBef>
              <a:spcAft>
                <a:spcPts val="0"/>
              </a:spcAft>
              <a:buNone/>
            </a:pPr>
            <a:r>
              <a:t/>
            </a:r>
            <a:endParaRPr b="1"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Arial"/>
                <a:ea typeface="Arial"/>
                <a:cs typeface="Arial"/>
                <a:sym typeface="Arial"/>
              </a:rPr>
              <a:t>All VLE’s can register for Bank Mitr through Digital Seva Portal. The URL to register for this service and appear for exam is  </a:t>
            </a:r>
            <a:r>
              <a:rPr lang="en-IN" sz="1500" u="sng">
                <a:solidFill>
                  <a:schemeClr val="hlink"/>
                </a:solidFill>
                <a:latin typeface="Arial"/>
                <a:ea typeface="Arial"/>
                <a:cs typeface="Arial"/>
                <a:sym typeface="Arial"/>
                <a:hlinkClick r:id="rId4"/>
              </a:rPr>
              <a:t>http://164.100.115.10/banking/</a:t>
            </a:r>
            <a:r>
              <a:rPr lang="en-IN" sz="1500">
                <a:solidFill>
                  <a:schemeClr val="dk1"/>
                </a:solidFill>
                <a:latin typeface="Arial"/>
                <a:ea typeface="Arial"/>
                <a:cs typeface="Arial"/>
                <a:sym typeface="Arial"/>
              </a:rPr>
              <a:t> </a:t>
            </a:r>
            <a:endParaRPr/>
          </a:p>
          <a:p>
            <a:pPr indent="0" lvl="0" marL="0" marR="0" rtl="0" algn="just">
              <a:spcBef>
                <a:spcPts val="0"/>
              </a:spcBef>
              <a:spcAft>
                <a:spcPts val="0"/>
              </a:spcAft>
              <a:buNone/>
            </a:pPr>
            <a:r>
              <a:rPr lang="en-IN" sz="1500">
                <a:solidFill>
                  <a:schemeClr val="dk1"/>
                </a:solidFill>
                <a:latin typeface="Arial"/>
                <a:ea typeface="Arial"/>
                <a:cs typeface="Arial"/>
                <a:sym typeface="Arial"/>
              </a:rPr>
              <a:t>The below process flow depicts the life cycle of becoming “BANK MITR” from VLE.</a:t>
            </a:r>
            <a:endParaRPr sz="15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2"/>
          <p:cNvSpPr/>
          <p:nvPr/>
        </p:nvSpPr>
        <p:spPr>
          <a:xfrm>
            <a:off x="356439" y="783218"/>
            <a:ext cx="8287527" cy="2360030"/>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b="1" lang="en-IN" sz="1500">
                <a:solidFill>
                  <a:schemeClr val="dk1"/>
                </a:solidFill>
                <a:latin typeface="Calibri"/>
                <a:ea typeface="Calibri"/>
                <a:cs typeface="Calibri"/>
                <a:sym typeface="Calibri"/>
              </a:rPr>
              <a:t>Commission:</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Initial implementations indicated that when banking is linked with disbursement of rural Government scheme benefits and wages, a BC can earn a minimum of Rs. 3000 per month, per CSP. Currently many VLEs are earning more than Rs. 20, 000 per month. </a:t>
            </a:r>
            <a:endParaRPr/>
          </a:p>
          <a:p>
            <a:pPr indent="0" lvl="0" marL="0" marR="0" rtl="0" algn="just">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just">
              <a:spcBef>
                <a:spcPts val="0"/>
              </a:spcBef>
              <a:spcAft>
                <a:spcPts val="0"/>
              </a:spcAft>
              <a:buNone/>
            </a:pPr>
            <a:r>
              <a:rPr b="1" lang="en-IN" sz="1500">
                <a:solidFill>
                  <a:schemeClr val="dk1"/>
                </a:solidFill>
                <a:latin typeface="Calibri"/>
                <a:ea typeface="Calibri"/>
                <a:cs typeface="Calibri"/>
                <a:sym typeface="Calibri"/>
              </a:rPr>
              <a:t>Video Guide:</a:t>
            </a:r>
            <a:endParaRPr sz="1500">
              <a:solidFill>
                <a:schemeClr val="dk1"/>
              </a:solidFill>
              <a:latin typeface="Arial"/>
              <a:ea typeface="Arial"/>
              <a:cs typeface="Arial"/>
              <a:sym typeface="Arial"/>
            </a:endParaRPr>
          </a:p>
          <a:p>
            <a:pPr indent="-95250" lvl="0" marL="0" marR="0" rtl="0" algn="just">
              <a:spcBef>
                <a:spcPts val="0"/>
              </a:spcBef>
              <a:spcAft>
                <a:spcPts val="0"/>
              </a:spcAft>
              <a:buClr>
                <a:srgbClr val="000000"/>
              </a:buClr>
              <a:buSzPts val="1500"/>
              <a:buFont typeface="Calibri"/>
              <a:buChar char="•"/>
            </a:pPr>
            <a:r>
              <a:rPr lang="en-IN" sz="1500">
                <a:solidFill>
                  <a:srgbClr val="000000"/>
                </a:solidFill>
                <a:latin typeface="Calibri"/>
                <a:ea typeface="Calibri"/>
                <a:cs typeface="Calibri"/>
                <a:sym typeface="Calibri"/>
              </a:rPr>
              <a:t>How to register Bank Mitra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u="sng">
                <a:solidFill>
                  <a:srgbClr val="0563C1"/>
                </a:solidFill>
                <a:latin typeface="Calibri"/>
                <a:ea typeface="Calibri"/>
                <a:cs typeface="Calibri"/>
                <a:sym typeface="Calibri"/>
              </a:rPr>
              <a:t>https://www.youtube.com/watch?v=MniZokBSNr8&amp;feature=youtu.be</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3"/>
              </a:rPr>
              <a:t>https://www.youtube.com/watch?v=GIH7EvdWK1s</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4"/>
              </a:rPr>
              <a:t>https://www.youtube.com/watch?v=ZvTatWZtRKQ</a:t>
            </a:r>
            <a:endParaRPr sz="1500">
              <a:solidFill>
                <a:schemeClr val="dk1"/>
              </a:solidFill>
              <a:latin typeface="Arial"/>
              <a:ea typeface="Arial"/>
              <a:cs typeface="Arial"/>
              <a:sym typeface="Arial"/>
            </a:endParaRPr>
          </a:p>
        </p:txBody>
      </p:sp>
      <p:graphicFrame>
        <p:nvGraphicFramePr>
          <p:cNvPr id="271" name="Google Shape;271;p32"/>
          <p:cNvGraphicFramePr/>
          <p:nvPr/>
        </p:nvGraphicFramePr>
        <p:xfrm>
          <a:off x="499681" y="3667123"/>
          <a:ext cx="3000000" cy="3000000"/>
        </p:xfrm>
        <a:graphic>
          <a:graphicData uri="http://schemas.openxmlformats.org/drawingml/2006/table">
            <a:tbl>
              <a:tblPr>
                <a:noFill/>
                <a:tableStyleId>{0AEACC23-69DB-4D34-91F7-CE8C386102AC}</a:tableStyleId>
              </a:tblPr>
              <a:tblGrid>
                <a:gridCol w="1887400"/>
                <a:gridCol w="1647200"/>
                <a:gridCol w="2415875"/>
                <a:gridCol w="2051275"/>
              </a:tblGrid>
              <a:tr h="238125">
                <a:tc>
                  <a:txBody>
                    <a:bodyPr/>
                    <a:lstStyle/>
                    <a:p>
                      <a:pPr indent="0" lvl="0" marL="0" marR="0" rtl="0" algn="just">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just">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just">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just">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38125">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Nidhi Pal</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5"/>
                        </a:rPr>
                        <a:t>nidhi.pal19@nic.in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9582695483</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8125">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Gaurav Sharma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6"/>
                        </a:rPr>
                        <a:t>gaurav.sharma88@nic.in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8802771616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8125">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Naveen Kumar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7"/>
                        </a:rPr>
                        <a:t>naveen.kr@csc.gov.in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9891681743</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8125">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SatybratNayak</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8"/>
                        </a:rPr>
                        <a:t>satyabrat.nayak@csc.gov.in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9953535298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8125">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Gaurav Yadav</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9"/>
                        </a:rPr>
                        <a:t>Gaurav.yadav@csc.gov.in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9990066051</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8125">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Ashutosh Singh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0"/>
                        </a:rPr>
                        <a:t>ashutosh@csc.gov.in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9990087948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8125">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Anuj Tayal</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1"/>
                        </a:rPr>
                        <a:t>anuj.tayal@csc.gov.in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9717819008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8125">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VidhiDiwakar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2"/>
                        </a:rPr>
                        <a:t>vidhi.diwakar@csc.gov.in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9958003909</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8125">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Harish Oberoi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3"/>
                        </a:rPr>
                        <a:t>harish.oberoi@csc.gov.in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9971382233</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8125">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Riaz Mohammed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HOD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4"/>
                        </a:rPr>
                        <a:t>Riaz.mohd@nic.in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9911176980</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72" name="Google Shape;272;p32"/>
          <p:cNvSpPr/>
          <p:nvPr/>
        </p:nvSpPr>
        <p:spPr>
          <a:xfrm>
            <a:off x="500034" y="3214686"/>
            <a:ext cx="1522661" cy="323165"/>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500"/>
              <a:buFont typeface="Calibri"/>
              <a:buNone/>
            </a:pPr>
            <a:r>
              <a:rPr b="1" i="0" lang="en-IN" sz="1500" u="none" cap="none" strike="noStrike">
                <a:solidFill>
                  <a:schemeClr val="dk1"/>
                </a:solidFill>
                <a:latin typeface="Calibri"/>
                <a:ea typeface="Calibri"/>
                <a:cs typeface="Calibri"/>
                <a:sym typeface="Calibri"/>
              </a:rPr>
              <a:t>Point of Contact:</a:t>
            </a:r>
            <a:endParaRPr b="0" i="0" sz="15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5"/>
          <p:cNvSpPr txBox="1"/>
          <p:nvPr>
            <p:ph type="title"/>
          </p:nvPr>
        </p:nvSpPr>
        <p:spPr>
          <a:xfrm>
            <a:off x="457200" y="28572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b="1" lang="en-IN" sz="3800">
                <a:solidFill>
                  <a:srgbClr val="002060"/>
                </a:solidFill>
                <a:latin typeface="Jim Nightshade"/>
                <a:ea typeface="Jim Nightshade"/>
                <a:cs typeface="Jim Nightshade"/>
                <a:sym typeface="Jim Nightshade"/>
              </a:rPr>
              <a:t>INDEX</a:t>
            </a:r>
            <a:endParaRPr/>
          </a:p>
        </p:txBody>
      </p:sp>
      <p:sp>
        <p:nvSpPr>
          <p:cNvPr id="151" name="Google Shape;151;p15"/>
          <p:cNvSpPr txBox="1"/>
          <p:nvPr>
            <p:ph idx="1" type="body"/>
          </p:nvPr>
        </p:nvSpPr>
        <p:spPr>
          <a:xfrm>
            <a:off x="914830" y="1333486"/>
            <a:ext cx="3936189" cy="4525963"/>
          </a:xfrm>
          <a:prstGeom prst="rect">
            <a:avLst/>
          </a:prstGeom>
          <a:noFill/>
          <a:ln>
            <a:noFill/>
          </a:ln>
        </p:spPr>
        <p:txBody>
          <a:bodyPr anchorCtr="0" anchor="t" bIns="25600" lIns="51200" spcFirstLastPara="1" rIns="51200" wrap="square" tIns="25600">
            <a:noAutofit/>
          </a:bodyPr>
          <a:lstStyle/>
          <a:p>
            <a:pPr indent="-342900" lvl="0" marL="342900" rtl="0" algn="l">
              <a:spcBef>
                <a:spcPts val="0"/>
              </a:spcBef>
              <a:spcAft>
                <a:spcPts val="0"/>
              </a:spcAft>
              <a:buClr>
                <a:srgbClr val="002060"/>
              </a:buClr>
              <a:buSzPts val="1500"/>
              <a:buChar char="•"/>
            </a:pPr>
            <a:r>
              <a:rPr lang="en-IN" sz="1500">
                <a:solidFill>
                  <a:srgbClr val="002060"/>
                </a:solidFill>
                <a:latin typeface="Jim Nightshade"/>
                <a:ea typeface="Jim Nightshade"/>
                <a:cs typeface="Jim Nightshade"/>
                <a:sym typeface="Jim Nightshade"/>
              </a:rPr>
              <a:t>1 CSC Introduction </a:t>
            </a:r>
            <a:endParaRPr/>
          </a:p>
          <a:p>
            <a:pPr indent="-342900" lvl="0" marL="342900" rtl="0" algn="l">
              <a:spcBef>
                <a:spcPts val="300"/>
              </a:spcBef>
              <a:spcAft>
                <a:spcPts val="0"/>
              </a:spcAft>
              <a:buClr>
                <a:srgbClr val="002060"/>
              </a:buClr>
              <a:buSzPts val="1500"/>
              <a:buChar char="•"/>
            </a:pPr>
            <a:r>
              <a:rPr lang="en-IN" sz="1500">
                <a:solidFill>
                  <a:srgbClr val="002060"/>
                </a:solidFill>
                <a:latin typeface="Jim Nightshade"/>
                <a:ea typeface="Jim Nightshade"/>
                <a:cs typeface="Jim Nightshade"/>
                <a:sym typeface="Jim Nightshade"/>
              </a:rPr>
              <a:t>1.1 Vision &amp; Mission of CSC SPV </a:t>
            </a:r>
            <a:endParaRPr/>
          </a:p>
          <a:p>
            <a:pPr indent="-342900" lvl="0" marL="342900" rtl="0" algn="l">
              <a:spcBef>
                <a:spcPts val="300"/>
              </a:spcBef>
              <a:spcAft>
                <a:spcPts val="0"/>
              </a:spcAft>
              <a:buClr>
                <a:srgbClr val="002060"/>
              </a:buClr>
              <a:buSzPts val="1500"/>
              <a:buChar char="•"/>
            </a:pPr>
            <a:r>
              <a:rPr lang="en-IN" sz="1500">
                <a:solidFill>
                  <a:srgbClr val="002060"/>
                </a:solidFill>
                <a:latin typeface="Jim Nightshade"/>
                <a:ea typeface="Jim Nightshade"/>
                <a:cs typeface="Jim Nightshade"/>
                <a:sym typeface="Jim Nightshade"/>
              </a:rPr>
              <a:t>1.2 Objectives of CSC SPV </a:t>
            </a:r>
            <a:endParaRPr/>
          </a:p>
          <a:p>
            <a:pPr indent="-342900" lvl="0" marL="342900" rtl="0" algn="l">
              <a:spcBef>
                <a:spcPts val="300"/>
              </a:spcBef>
              <a:spcAft>
                <a:spcPts val="0"/>
              </a:spcAft>
              <a:buClr>
                <a:srgbClr val="002060"/>
              </a:buClr>
              <a:buSzPts val="1500"/>
              <a:buChar char="•"/>
            </a:pPr>
            <a:r>
              <a:rPr lang="en-IN" sz="1500">
                <a:solidFill>
                  <a:srgbClr val="002060"/>
                </a:solidFill>
                <a:latin typeface="Jim Nightshade"/>
                <a:ea typeface="Jim Nightshade"/>
                <a:cs typeface="Jim Nightshade"/>
                <a:sym typeface="Jim Nightshade"/>
              </a:rPr>
              <a:t>2 CSC Institutional Structure </a:t>
            </a:r>
            <a:endParaRPr/>
          </a:p>
          <a:p>
            <a:pPr indent="-342900" lvl="0" marL="342900" rtl="0" algn="l">
              <a:spcBef>
                <a:spcPts val="300"/>
              </a:spcBef>
              <a:spcAft>
                <a:spcPts val="0"/>
              </a:spcAft>
              <a:buClr>
                <a:srgbClr val="002060"/>
              </a:buClr>
              <a:buSzPts val="1500"/>
              <a:buChar char="•"/>
            </a:pPr>
            <a:r>
              <a:rPr lang="en-IN" sz="1500">
                <a:solidFill>
                  <a:srgbClr val="002060"/>
                </a:solidFill>
                <a:latin typeface="Jim Nightshade"/>
                <a:ea typeface="Jim Nightshade"/>
                <a:cs typeface="Jim Nightshade"/>
                <a:sym typeface="Jim Nightshade"/>
              </a:rPr>
              <a:t>3 CSC SPV Technology Plaform – DIGITAL SEVA </a:t>
            </a:r>
            <a:endParaRPr/>
          </a:p>
          <a:p>
            <a:pPr indent="-342900" lvl="0" marL="342900" rtl="0" algn="l">
              <a:spcBef>
                <a:spcPts val="300"/>
              </a:spcBef>
              <a:spcAft>
                <a:spcPts val="0"/>
              </a:spcAft>
              <a:buClr>
                <a:srgbClr val="002060"/>
              </a:buClr>
              <a:buSzPts val="1500"/>
              <a:buChar char="•"/>
            </a:pPr>
            <a:r>
              <a:rPr lang="en-IN" sz="1500">
                <a:solidFill>
                  <a:srgbClr val="002060"/>
                </a:solidFill>
                <a:latin typeface="Jim Nightshade"/>
                <a:ea typeface="Jim Nightshade"/>
                <a:cs typeface="Jim Nightshade"/>
                <a:sym typeface="Jim Nightshade"/>
              </a:rPr>
              <a:t>4 CSC’s Services Catalogue </a:t>
            </a:r>
            <a:endParaRPr/>
          </a:p>
          <a:p>
            <a:pPr indent="-342900" lvl="0" marL="342900" rtl="0" algn="l">
              <a:spcBef>
                <a:spcPts val="300"/>
              </a:spcBef>
              <a:spcAft>
                <a:spcPts val="0"/>
              </a:spcAft>
              <a:buClr>
                <a:srgbClr val="002060"/>
              </a:buClr>
              <a:buSzPts val="1500"/>
              <a:buChar char="•"/>
            </a:pPr>
            <a:r>
              <a:rPr lang="en-IN" sz="1500">
                <a:solidFill>
                  <a:srgbClr val="002060"/>
                </a:solidFill>
                <a:latin typeface="Jim Nightshade"/>
                <a:ea typeface="Jim Nightshade"/>
                <a:cs typeface="Jim Nightshade"/>
                <a:sym typeface="Jim Nightshade"/>
              </a:rPr>
              <a:t>4.1 Digi Pay (AePS) </a:t>
            </a:r>
            <a:endParaRPr/>
          </a:p>
          <a:p>
            <a:pPr indent="-342900" lvl="0" marL="342900" rtl="0" algn="l">
              <a:spcBef>
                <a:spcPts val="300"/>
              </a:spcBef>
              <a:spcAft>
                <a:spcPts val="0"/>
              </a:spcAft>
              <a:buClr>
                <a:srgbClr val="002060"/>
              </a:buClr>
              <a:buSzPts val="1500"/>
              <a:buChar char="•"/>
            </a:pPr>
            <a:r>
              <a:rPr lang="en-IN" sz="1500">
                <a:solidFill>
                  <a:srgbClr val="002060"/>
                </a:solidFill>
                <a:latin typeface="Jim Nightshade"/>
                <a:ea typeface="Jim Nightshade"/>
                <a:cs typeface="Jim Nightshade"/>
                <a:sym typeface="Jim Nightshade"/>
              </a:rPr>
              <a:t>4.2 Insurance </a:t>
            </a:r>
            <a:endParaRPr/>
          </a:p>
          <a:p>
            <a:pPr indent="-342900" lvl="0" marL="342900" rtl="0" algn="l">
              <a:spcBef>
                <a:spcPts val="300"/>
              </a:spcBef>
              <a:spcAft>
                <a:spcPts val="0"/>
              </a:spcAft>
              <a:buClr>
                <a:srgbClr val="002060"/>
              </a:buClr>
              <a:buSzPts val="1500"/>
              <a:buChar char="•"/>
            </a:pPr>
            <a:r>
              <a:rPr lang="en-IN" sz="1500">
                <a:solidFill>
                  <a:srgbClr val="002060"/>
                </a:solidFill>
                <a:latin typeface="Jim Nightshade"/>
                <a:ea typeface="Jim Nightshade"/>
                <a:cs typeface="Jim Nightshade"/>
                <a:sym typeface="Jim Nightshade"/>
              </a:rPr>
              <a:t>4.3 Banking </a:t>
            </a:r>
            <a:endParaRPr/>
          </a:p>
          <a:p>
            <a:pPr indent="-342900" lvl="0" marL="342900" rtl="0" algn="l">
              <a:spcBef>
                <a:spcPts val="300"/>
              </a:spcBef>
              <a:spcAft>
                <a:spcPts val="0"/>
              </a:spcAft>
              <a:buClr>
                <a:srgbClr val="002060"/>
              </a:buClr>
              <a:buSzPts val="1500"/>
              <a:buChar char="•"/>
            </a:pPr>
            <a:r>
              <a:rPr lang="en-IN" sz="1500">
                <a:solidFill>
                  <a:srgbClr val="002060"/>
                </a:solidFill>
                <a:latin typeface="Jim Nightshade"/>
                <a:ea typeface="Jim Nightshade"/>
                <a:cs typeface="Jim Nightshade"/>
                <a:sym typeface="Jim Nightshade"/>
              </a:rPr>
              <a:t>4.4 Pension </a:t>
            </a:r>
            <a:endParaRPr/>
          </a:p>
          <a:p>
            <a:pPr indent="-342900" lvl="0" marL="342900" rtl="0" algn="l">
              <a:spcBef>
                <a:spcPts val="300"/>
              </a:spcBef>
              <a:spcAft>
                <a:spcPts val="0"/>
              </a:spcAft>
              <a:buClr>
                <a:srgbClr val="002060"/>
              </a:buClr>
              <a:buSzPts val="1500"/>
              <a:buChar char="•"/>
            </a:pPr>
            <a:r>
              <a:rPr lang="en-IN" sz="1500">
                <a:solidFill>
                  <a:srgbClr val="002060"/>
                </a:solidFill>
                <a:latin typeface="Jim Nightshade"/>
                <a:ea typeface="Jim Nightshade"/>
                <a:cs typeface="Jim Nightshade"/>
                <a:sym typeface="Jim Nightshade"/>
              </a:rPr>
              <a:t>4.5 Aadhaar Services </a:t>
            </a:r>
            <a:endParaRPr/>
          </a:p>
          <a:p>
            <a:pPr indent="-342900" lvl="0" marL="342900" rtl="0" algn="l">
              <a:spcBef>
                <a:spcPts val="300"/>
              </a:spcBef>
              <a:spcAft>
                <a:spcPts val="0"/>
              </a:spcAft>
              <a:buClr>
                <a:srgbClr val="002060"/>
              </a:buClr>
              <a:buSzPts val="1500"/>
              <a:buChar char="•"/>
            </a:pPr>
            <a:r>
              <a:rPr lang="en-IN" sz="1500">
                <a:solidFill>
                  <a:srgbClr val="002060"/>
                </a:solidFill>
                <a:latin typeface="Jim Nightshade"/>
                <a:ea typeface="Jim Nightshade"/>
                <a:cs typeface="Jim Nightshade"/>
                <a:sym typeface="Jim Nightshade"/>
              </a:rPr>
              <a:t>4.6 UCL </a:t>
            </a:r>
            <a:endParaRPr/>
          </a:p>
          <a:p>
            <a:pPr indent="-342900" lvl="0" marL="342900" rtl="0" algn="l">
              <a:spcBef>
                <a:spcPts val="300"/>
              </a:spcBef>
              <a:spcAft>
                <a:spcPts val="0"/>
              </a:spcAft>
              <a:buClr>
                <a:srgbClr val="002060"/>
              </a:buClr>
              <a:buSzPts val="1500"/>
              <a:buChar char="•"/>
            </a:pPr>
            <a:r>
              <a:rPr lang="en-IN" sz="1500">
                <a:solidFill>
                  <a:srgbClr val="002060"/>
                </a:solidFill>
                <a:latin typeface="Jim Nightshade"/>
                <a:ea typeface="Jim Nightshade"/>
                <a:cs typeface="Jim Nightshade"/>
                <a:sym typeface="Jim Nightshade"/>
              </a:rPr>
              <a:t>4.7 Digital Seva Kendra(DSK) </a:t>
            </a:r>
            <a:endParaRPr/>
          </a:p>
          <a:p>
            <a:pPr indent="-342900" lvl="0" marL="342900" rtl="0" algn="l">
              <a:spcBef>
                <a:spcPts val="300"/>
              </a:spcBef>
              <a:spcAft>
                <a:spcPts val="0"/>
              </a:spcAft>
              <a:buClr>
                <a:srgbClr val="002060"/>
              </a:buClr>
              <a:buSzPts val="1500"/>
              <a:buChar char="•"/>
            </a:pPr>
            <a:r>
              <a:rPr lang="en-IN" sz="1500">
                <a:solidFill>
                  <a:srgbClr val="002060"/>
                </a:solidFill>
                <a:latin typeface="Jim Nightshade"/>
                <a:ea typeface="Jim Nightshade"/>
                <a:cs typeface="Jim Nightshade"/>
                <a:sym typeface="Jim Nightshade"/>
              </a:rPr>
              <a:t>4.8 UJALA </a:t>
            </a:r>
            <a:endParaRPr/>
          </a:p>
          <a:p>
            <a:pPr indent="-247650" lvl="0" marL="342900" rtl="0" algn="l">
              <a:spcBef>
                <a:spcPts val="300"/>
              </a:spcBef>
              <a:spcAft>
                <a:spcPts val="0"/>
              </a:spcAft>
              <a:buClr>
                <a:schemeClr val="dk1"/>
              </a:buClr>
              <a:buSzPts val="1500"/>
              <a:buNone/>
            </a:pPr>
            <a:r>
              <a:t/>
            </a:r>
            <a:endParaRPr sz="1500" u="sng">
              <a:solidFill>
                <a:srgbClr val="002060"/>
              </a:solidFill>
              <a:latin typeface="Jim Nightshade"/>
              <a:ea typeface="Jim Nightshade"/>
              <a:cs typeface="Jim Nightshade"/>
              <a:sym typeface="Jim Nightshade"/>
            </a:endParaRPr>
          </a:p>
        </p:txBody>
      </p:sp>
      <p:sp>
        <p:nvSpPr>
          <p:cNvPr id="152" name="Google Shape;152;p15"/>
          <p:cNvSpPr txBox="1"/>
          <p:nvPr/>
        </p:nvSpPr>
        <p:spPr>
          <a:xfrm>
            <a:off x="4851019" y="1350965"/>
            <a:ext cx="3936189" cy="4525963"/>
          </a:xfrm>
          <a:prstGeom prst="rect">
            <a:avLst/>
          </a:prstGeom>
          <a:noFill/>
          <a:ln>
            <a:noFill/>
          </a:ln>
        </p:spPr>
        <p:txBody>
          <a:bodyPr anchorCtr="0" anchor="t" bIns="25600" lIns="51200" spcFirstLastPara="1" rIns="51200" wrap="square" tIns="25600">
            <a:noAutofit/>
          </a:bodyPr>
          <a:lstStyle/>
          <a:p>
            <a:pPr indent="-192024" lvl="0" marL="192024" marR="0" rtl="0" algn="l">
              <a:spcBef>
                <a:spcPts val="0"/>
              </a:spcBef>
              <a:spcAft>
                <a:spcPts val="0"/>
              </a:spcAft>
              <a:buClr>
                <a:srgbClr val="002060"/>
              </a:buClr>
              <a:buSzPts val="1500"/>
              <a:buFont typeface="Arial"/>
              <a:buChar char="•"/>
            </a:pPr>
            <a:r>
              <a:rPr lang="en-IN" sz="1500">
                <a:solidFill>
                  <a:srgbClr val="002060"/>
                </a:solidFill>
                <a:latin typeface="Jim Nightshade"/>
                <a:ea typeface="Jim Nightshade"/>
                <a:cs typeface="Jim Nightshade"/>
                <a:sym typeface="Jim Nightshade"/>
              </a:rPr>
              <a:t>4.9 LED MMU </a:t>
            </a:r>
            <a:endParaRPr/>
          </a:p>
          <a:p>
            <a:pPr indent="-192024" lvl="0" marL="192024" marR="0" rtl="0" algn="l">
              <a:spcBef>
                <a:spcPts val="300"/>
              </a:spcBef>
              <a:spcAft>
                <a:spcPts val="0"/>
              </a:spcAft>
              <a:buClr>
                <a:srgbClr val="002060"/>
              </a:buClr>
              <a:buSzPts val="1500"/>
              <a:buFont typeface="Arial"/>
              <a:buChar char="•"/>
            </a:pPr>
            <a:r>
              <a:rPr lang="en-IN" sz="1500">
                <a:solidFill>
                  <a:srgbClr val="002060"/>
                </a:solidFill>
                <a:latin typeface="Jim Nightshade"/>
                <a:ea typeface="Jim Nightshade"/>
                <a:cs typeface="Jim Nightshade"/>
                <a:sym typeface="Jim Nightshade"/>
              </a:rPr>
              <a:t>4.10 Sanitary Napkins </a:t>
            </a:r>
            <a:endParaRPr/>
          </a:p>
          <a:p>
            <a:pPr indent="-192024" lvl="0" marL="192024" marR="0" rtl="0" algn="l">
              <a:spcBef>
                <a:spcPts val="300"/>
              </a:spcBef>
              <a:spcAft>
                <a:spcPts val="0"/>
              </a:spcAft>
              <a:buClr>
                <a:srgbClr val="002060"/>
              </a:buClr>
              <a:buSzPts val="1500"/>
              <a:buFont typeface="Arial"/>
              <a:buChar char="•"/>
            </a:pPr>
            <a:r>
              <a:rPr lang="en-IN" sz="1500">
                <a:solidFill>
                  <a:srgbClr val="002060"/>
                </a:solidFill>
                <a:latin typeface="Jim Nightshade"/>
                <a:ea typeface="Jim Nightshade"/>
                <a:cs typeface="Jim Nightshade"/>
                <a:sym typeface="Jim Nightshade"/>
              </a:rPr>
              <a:t>4.11 Railway Ticketing (IRCTC) </a:t>
            </a:r>
            <a:endParaRPr/>
          </a:p>
          <a:p>
            <a:pPr indent="-192024" lvl="0" marL="192024" marR="0" rtl="0" algn="l">
              <a:spcBef>
                <a:spcPts val="300"/>
              </a:spcBef>
              <a:spcAft>
                <a:spcPts val="0"/>
              </a:spcAft>
              <a:buClr>
                <a:srgbClr val="002060"/>
              </a:buClr>
              <a:buSzPts val="1500"/>
              <a:buFont typeface="Arial"/>
              <a:buChar char="•"/>
            </a:pPr>
            <a:r>
              <a:rPr lang="en-IN" sz="1500">
                <a:solidFill>
                  <a:srgbClr val="002060"/>
                </a:solidFill>
                <a:latin typeface="Jim Nightshade"/>
                <a:ea typeface="Jim Nightshade"/>
                <a:cs typeface="Jim Nightshade"/>
                <a:sym typeface="Jim Nightshade"/>
              </a:rPr>
              <a:t>4.12 Passport Applications </a:t>
            </a:r>
            <a:endParaRPr/>
          </a:p>
          <a:p>
            <a:pPr indent="-192024" lvl="0" marL="192024" marR="0" rtl="0" algn="l">
              <a:spcBef>
                <a:spcPts val="300"/>
              </a:spcBef>
              <a:spcAft>
                <a:spcPts val="0"/>
              </a:spcAft>
              <a:buClr>
                <a:srgbClr val="002060"/>
              </a:buClr>
              <a:buSzPts val="1500"/>
              <a:buFont typeface="Arial"/>
              <a:buChar char="•"/>
            </a:pPr>
            <a:r>
              <a:rPr lang="en-IN" sz="1500">
                <a:solidFill>
                  <a:srgbClr val="002060"/>
                </a:solidFill>
                <a:latin typeface="Jim Nightshade"/>
                <a:ea typeface="Jim Nightshade"/>
                <a:cs typeface="Jim Nightshade"/>
                <a:sym typeface="Jim Nightshade"/>
              </a:rPr>
              <a:t>4.13 Education </a:t>
            </a:r>
            <a:endParaRPr/>
          </a:p>
          <a:p>
            <a:pPr indent="-192024" lvl="0" marL="192024" marR="0" rtl="0" algn="l">
              <a:spcBef>
                <a:spcPts val="300"/>
              </a:spcBef>
              <a:spcAft>
                <a:spcPts val="0"/>
              </a:spcAft>
              <a:buClr>
                <a:srgbClr val="002060"/>
              </a:buClr>
              <a:buSzPts val="1500"/>
              <a:buFont typeface="Arial"/>
              <a:buChar char="•"/>
            </a:pPr>
            <a:r>
              <a:rPr lang="en-IN" sz="1500">
                <a:solidFill>
                  <a:srgbClr val="002060"/>
                </a:solidFill>
                <a:latin typeface="Jim Nightshade"/>
                <a:ea typeface="Jim Nightshade"/>
                <a:cs typeface="Jim Nightshade"/>
                <a:sym typeface="Jim Nightshade"/>
              </a:rPr>
              <a:t>4.14 Health Care Services </a:t>
            </a:r>
            <a:endParaRPr/>
          </a:p>
          <a:p>
            <a:pPr indent="-192024" lvl="0" marL="192024" marR="0" rtl="0" algn="l">
              <a:spcBef>
                <a:spcPts val="300"/>
              </a:spcBef>
              <a:spcAft>
                <a:spcPts val="0"/>
              </a:spcAft>
              <a:buClr>
                <a:srgbClr val="002060"/>
              </a:buClr>
              <a:buSzPts val="1500"/>
              <a:buFont typeface="Arial"/>
              <a:buChar char="•"/>
            </a:pPr>
            <a:r>
              <a:rPr lang="en-IN" sz="1500">
                <a:solidFill>
                  <a:srgbClr val="002060"/>
                </a:solidFill>
                <a:latin typeface="Jim Nightshade"/>
                <a:ea typeface="Jim Nightshade"/>
                <a:cs typeface="Jim Nightshade"/>
                <a:sym typeface="Jim Nightshade"/>
              </a:rPr>
              <a:t>4.15 Skill Development </a:t>
            </a:r>
            <a:endParaRPr/>
          </a:p>
          <a:p>
            <a:pPr indent="-192024" lvl="0" marL="192024" marR="0" rtl="0" algn="l">
              <a:spcBef>
                <a:spcPts val="300"/>
              </a:spcBef>
              <a:spcAft>
                <a:spcPts val="0"/>
              </a:spcAft>
              <a:buClr>
                <a:srgbClr val="002060"/>
              </a:buClr>
              <a:buSzPts val="1500"/>
              <a:buFont typeface="Arial"/>
              <a:buChar char="•"/>
            </a:pPr>
            <a:r>
              <a:rPr lang="en-IN" sz="1500">
                <a:solidFill>
                  <a:srgbClr val="002060"/>
                </a:solidFill>
                <a:latin typeface="Jim Nightshade"/>
                <a:ea typeface="Jim Nightshade"/>
                <a:cs typeface="Jim Nightshade"/>
                <a:sym typeface="Jim Nightshade"/>
              </a:rPr>
              <a:t>4.16 CSC VLE Bazaar </a:t>
            </a:r>
            <a:endParaRPr/>
          </a:p>
          <a:p>
            <a:pPr indent="-192024" lvl="0" marL="192024" marR="0" rtl="0" algn="l">
              <a:spcBef>
                <a:spcPts val="300"/>
              </a:spcBef>
              <a:spcAft>
                <a:spcPts val="0"/>
              </a:spcAft>
              <a:buClr>
                <a:srgbClr val="002060"/>
              </a:buClr>
              <a:buSzPts val="1500"/>
              <a:buFont typeface="Arial"/>
              <a:buChar char="•"/>
            </a:pPr>
            <a:r>
              <a:rPr lang="en-IN" sz="1500">
                <a:solidFill>
                  <a:srgbClr val="002060"/>
                </a:solidFill>
                <a:latin typeface="Jim Nightshade"/>
                <a:ea typeface="Jim Nightshade"/>
                <a:cs typeface="Jim Nightshade"/>
                <a:sym typeface="Jim Nightshade"/>
              </a:rPr>
              <a:t>4.17 GST </a:t>
            </a:r>
            <a:endParaRPr/>
          </a:p>
          <a:p>
            <a:pPr indent="-192024" lvl="0" marL="192024" marR="0" rtl="0" algn="l">
              <a:spcBef>
                <a:spcPts val="300"/>
              </a:spcBef>
              <a:spcAft>
                <a:spcPts val="0"/>
              </a:spcAft>
              <a:buClr>
                <a:srgbClr val="002060"/>
              </a:buClr>
              <a:buSzPts val="1500"/>
              <a:buFont typeface="Arial"/>
              <a:buChar char="•"/>
            </a:pPr>
            <a:r>
              <a:rPr lang="en-IN" sz="1500">
                <a:solidFill>
                  <a:srgbClr val="002060"/>
                </a:solidFill>
                <a:latin typeface="Jim Nightshade"/>
                <a:ea typeface="Jim Nightshade"/>
                <a:cs typeface="Jim Nightshade"/>
                <a:sym typeface="Jim Nightshade"/>
              </a:rPr>
              <a:t>4.18 Electricity Bill Payment </a:t>
            </a:r>
            <a:endParaRPr/>
          </a:p>
          <a:p>
            <a:pPr indent="-192024" lvl="0" marL="192024" marR="0" rtl="0" algn="l">
              <a:spcBef>
                <a:spcPts val="300"/>
              </a:spcBef>
              <a:spcAft>
                <a:spcPts val="0"/>
              </a:spcAft>
              <a:buClr>
                <a:srgbClr val="002060"/>
              </a:buClr>
              <a:buSzPts val="1500"/>
              <a:buFont typeface="Arial"/>
              <a:buChar char="•"/>
            </a:pPr>
            <a:r>
              <a:rPr lang="en-IN" sz="1500">
                <a:solidFill>
                  <a:srgbClr val="002060"/>
                </a:solidFill>
                <a:latin typeface="Jim Nightshade"/>
                <a:ea typeface="Jim Nightshade"/>
                <a:cs typeface="Jim Nightshade"/>
                <a:sym typeface="Jim Nightshade"/>
              </a:rPr>
              <a:t>4.19 Election </a:t>
            </a:r>
            <a:endParaRPr/>
          </a:p>
          <a:p>
            <a:pPr indent="-192024" lvl="0" marL="192024" marR="0" rtl="0" algn="l">
              <a:spcBef>
                <a:spcPts val="300"/>
              </a:spcBef>
              <a:spcAft>
                <a:spcPts val="0"/>
              </a:spcAft>
              <a:buClr>
                <a:srgbClr val="002060"/>
              </a:buClr>
              <a:buSzPts val="1500"/>
              <a:buFont typeface="Arial"/>
              <a:buChar char="•"/>
            </a:pPr>
            <a:r>
              <a:rPr lang="en-IN" sz="1500">
                <a:solidFill>
                  <a:srgbClr val="002060"/>
                </a:solidFill>
                <a:latin typeface="Jim Nightshade"/>
                <a:ea typeface="Jim Nightshade"/>
                <a:cs typeface="Jim Nightshade"/>
                <a:sym typeface="Jim Nightshade"/>
              </a:rPr>
              <a:t>4.2 Wifi Choupal </a:t>
            </a:r>
            <a:endParaRPr/>
          </a:p>
          <a:p>
            <a:pPr indent="-192024" lvl="0" marL="192024" marR="0" rtl="0" algn="l">
              <a:spcBef>
                <a:spcPts val="300"/>
              </a:spcBef>
              <a:spcAft>
                <a:spcPts val="0"/>
              </a:spcAft>
              <a:buClr>
                <a:srgbClr val="002060"/>
              </a:buClr>
              <a:buSzPts val="1500"/>
              <a:buFont typeface="Arial"/>
              <a:buChar char="•"/>
            </a:pPr>
            <a:r>
              <a:rPr lang="en-IN" sz="1500">
                <a:solidFill>
                  <a:srgbClr val="002060"/>
                </a:solidFill>
                <a:latin typeface="Jim Nightshade"/>
                <a:ea typeface="Jim Nightshade"/>
                <a:cs typeface="Jim Nightshade"/>
                <a:sym typeface="Jim Nightshade"/>
              </a:rPr>
              <a:t>4.21 New Services </a:t>
            </a:r>
            <a:endParaRPr/>
          </a:p>
          <a:p>
            <a:pPr indent="-192024" lvl="0" marL="192024" marR="0" rtl="0" algn="l">
              <a:spcBef>
                <a:spcPts val="300"/>
              </a:spcBef>
              <a:spcAft>
                <a:spcPts val="0"/>
              </a:spcAft>
              <a:buClr>
                <a:srgbClr val="002060"/>
              </a:buClr>
              <a:buSzPts val="1500"/>
              <a:buFont typeface="Arial"/>
              <a:buChar char="•"/>
            </a:pPr>
            <a:r>
              <a:rPr lang="en-IN" sz="1500">
                <a:solidFill>
                  <a:srgbClr val="002060"/>
                </a:solidFill>
                <a:latin typeface="Jim Nightshade"/>
                <a:ea typeface="Jim Nightshade"/>
                <a:cs typeface="Jim Nightshade"/>
                <a:sym typeface="Jim Nightshade"/>
              </a:rPr>
              <a:t>4.22 Helpdesk and Ticket Generation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3"/>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4.4	Pension</a:t>
            </a:r>
            <a:endParaRPr/>
          </a:p>
        </p:txBody>
      </p:sp>
      <p:pic>
        <p:nvPicPr>
          <p:cNvPr id="278" name="Google Shape;278;p33"/>
          <p:cNvPicPr preferRelativeResize="0"/>
          <p:nvPr/>
        </p:nvPicPr>
        <p:blipFill rotWithShape="1">
          <a:blip r:embed="rId3">
            <a:alphaModFix/>
          </a:blip>
          <a:srcRect b="13218" l="33656" r="29480" t="35782"/>
          <a:stretch/>
        </p:blipFill>
        <p:spPr>
          <a:xfrm>
            <a:off x="2071670" y="3429000"/>
            <a:ext cx="3857652" cy="3214710"/>
          </a:xfrm>
          <a:prstGeom prst="rect">
            <a:avLst/>
          </a:prstGeom>
          <a:noFill/>
          <a:ln>
            <a:noFill/>
          </a:ln>
        </p:spPr>
      </p:pic>
      <p:sp>
        <p:nvSpPr>
          <p:cNvPr id="279" name="Google Shape;279;p33"/>
          <p:cNvSpPr/>
          <p:nvPr/>
        </p:nvSpPr>
        <p:spPr>
          <a:xfrm>
            <a:off x="571472" y="2143116"/>
            <a:ext cx="4500985" cy="1898365"/>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b="1" lang="en-IN" sz="1500">
                <a:solidFill>
                  <a:schemeClr val="dk1"/>
                </a:solidFill>
                <a:latin typeface="Calibri"/>
                <a:ea typeface="Calibri"/>
                <a:cs typeface="Calibri"/>
                <a:sym typeface="Calibri"/>
              </a:rPr>
              <a:t>Who Can Join ?</a:t>
            </a:r>
            <a:endParaRPr/>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You can join, if you are any or all of the following: </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	Citizen of India; Resident or Non-Resident</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	Age between 18-65 years, as on date of joining</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	Salaried or Self Employed</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	Complies with KYC norms</a:t>
            </a:r>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
        <p:nvSpPr>
          <p:cNvPr id="280" name="Google Shape;280;p33"/>
          <p:cNvSpPr txBox="1"/>
          <p:nvPr/>
        </p:nvSpPr>
        <p:spPr>
          <a:xfrm>
            <a:off x="457201" y="1381111"/>
            <a:ext cx="6472458" cy="904881"/>
          </a:xfrm>
          <a:prstGeom prst="rect">
            <a:avLst/>
          </a:prstGeom>
          <a:noFill/>
          <a:ln>
            <a:noFill/>
          </a:ln>
        </p:spPr>
        <p:txBody>
          <a:bodyPr anchorCtr="0" anchor="t" bIns="25600" lIns="51200" spcFirstLastPara="1" rIns="51200" wrap="square" tIns="25600">
            <a:noAutofit/>
          </a:bodyPr>
          <a:lstStyle/>
          <a:p>
            <a:pPr indent="-192024" lvl="0" marL="192024" marR="0" rtl="0" algn="l">
              <a:spcBef>
                <a:spcPts val="0"/>
              </a:spcBef>
              <a:spcAft>
                <a:spcPts val="0"/>
              </a:spcAft>
              <a:buClr>
                <a:schemeClr val="dk1"/>
              </a:buClr>
              <a:buSzPts val="1500"/>
              <a:buFont typeface="Arial"/>
              <a:buChar char="•"/>
            </a:pPr>
            <a:r>
              <a:rPr lang="en-IN" sz="1500">
                <a:solidFill>
                  <a:schemeClr val="dk1"/>
                </a:solidFill>
                <a:latin typeface="Calibri"/>
                <a:ea typeface="Calibri"/>
                <a:cs typeface="Calibri"/>
                <a:sym typeface="Calibri"/>
              </a:rPr>
              <a:t>National Pension System (NPS) is a contributory pension scheme which is highly efficient, technology driven system to save small amounts today, to build a fund for life’s second innings. </a:t>
            </a:r>
            <a:endParaRPr sz="1500">
              <a:solidFill>
                <a:schemeClr val="dk1"/>
              </a:solidFill>
              <a:latin typeface="Calibri"/>
              <a:ea typeface="Calibri"/>
              <a:cs typeface="Calibri"/>
              <a:sym typeface="Calibri"/>
            </a:endParaRPr>
          </a:p>
          <a:p>
            <a:pPr indent="-77724" lvl="0" marL="192024" marR="0" rtl="0" algn="l">
              <a:spcBef>
                <a:spcPts val="36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pic>
        <p:nvPicPr>
          <p:cNvPr descr="Pension.png" id="281" name="Google Shape;281;p33"/>
          <p:cNvPicPr preferRelativeResize="0"/>
          <p:nvPr/>
        </p:nvPicPr>
        <p:blipFill rotWithShape="1">
          <a:blip r:embed="rId4">
            <a:alphaModFix/>
          </a:blip>
          <a:srcRect b="0" l="0" r="0" t="0"/>
          <a:stretch/>
        </p:blipFill>
        <p:spPr>
          <a:xfrm>
            <a:off x="7286644" y="785794"/>
            <a:ext cx="1714512" cy="5347631"/>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4"/>
          <p:cNvSpPr txBox="1"/>
          <p:nvPr>
            <p:ph idx="1" type="body"/>
          </p:nvPr>
        </p:nvSpPr>
        <p:spPr>
          <a:xfrm>
            <a:off x="457200" y="1600200"/>
            <a:ext cx="8229600" cy="4525963"/>
          </a:xfrm>
          <a:prstGeom prst="rect">
            <a:avLst/>
          </a:prstGeom>
          <a:noFill/>
          <a:ln>
            <a:noFill/>
          </a:ln>
        </p:spPr>
        <p:txBody>
          <a:bodyPr anchorCtr="0" anchor="t" bIns="25600" lIns="51200" spcFirstLastPara="1" rIns="51200" wrap="square" tIns="25600">
            <a:noAutofit/>
          </a:bodyPr>
          <a:lstStyle/>
          <a:p>
            <a:pPr indent="-342900" lvl="0" marL="342900" rtl="0" algn="l">
              <a:spcBef>
                <a:spcPts val="0"/>
              </a:spcBef>
              <a:spcAft>
                <a:spcPts val="0"/>
              </a:spcAft>
              <a:buClr>
                <a:schemeClr val="dk1"/>
              </a:buClr>
              <a:buSzPts val="1500"/>
              <a:buChar char="•"/>
            </a:pPr>
            <a:r>
              <a:rPr lang="en-IN" sz="1500"/>
              <a:t>Through CSC Individual can contribute for retirement into this restricted-withdrawal account. </a:t>
            </a:r>
            <a:endParaRPr sz="1500"/>
          </a:p>
          <a:p>
            <a:pPr indent="-342900" lvl="0" marL="342900" rtl="0" algn="l">
              <a:spcBef>
                <a:spcPts val="300"/>
              </a:spcBef>
              <a:spcAft>
                <a:spcPts val="0"/>
              </a:spcAft>
              <a:buClr>
                <a:schemeClr val="dk1"/>
              </a:buClr>
              <a:buSzPts val="1500"/>
              <a:buChar char="•"/>
            </a:pPr>
            <a:r>
              <a:rPr lang="en-IN" sz="1500"/>
              <a:t>Contribution +  Investment Growth – Charges  =  Accumulated Pension Wealth</a:t>
            </a:r>
            <a:endParaRPr sz="1500"/>
          </a:p>
          <a:p>
            <a:pPr indent="-247650" lvl="0" marL="342900" rtl="0" algn="l">
              <a:spcBef>
                <a:spcPts val="300"/>
              </a:spcBef>
              <a:spcAft>
                <a:spcPts val="0"/>
              </a:spcAft>
              <a:buClr>
                <a:schemeClr val="dk1"/>
              </a:buClr>
              <a:buSzPts val="1500"/>
              <a:buNone/>
            </a:pPr>
            <a:r>
              <a:t/>
            </a:r>
            <a:endParaRPr sz="1500"/>
          </a:p>
        </p:txBody>
      </p:sp>
      <p:graphicFrame>
        <p:nvGraphicFramePr>
          <p:cNvPr id="287" name="Google Shape;287;p34"/>
          <p:cNvGraphicFramePr/>
          <p:nvPr/>
        </p:nvGraphicFramePr>
        <p:xfrm>
          <a:off x="499681" y="2476493"/>
          <a:ext cx="3000000" cy="3000000"/>
        </p:xfrm>
        <a:graphic>
          <a:graphicData uri="http://schemas.openxmlformats.org/drawingml/2006/table">
            <a:tbl>
              <a:tblPr>
                <a:noFill/>
                <a:tableStyleId>{0AEACC23-69DB-4D34-91F7-CE8C386102AC}</a:tableStyleId>
              </a:tblPr>
              <a:tblGrid>
                <a:gridCol w="4667950"/>
                <a:gridCol w="3548150"/>
              </a:tblGrid>
              <a:tr h="293550">
                <a:tc>
                  <a:txBody>
                    <a:bodyPr/>
                    <a:lstStyle/>
                    <a:p>
                      <a:pPr indent="0" lvl="0" marL="0" marR="0" rtl="0" algn="just">
                        <a:lnSpc>
                          <a:spcPct val="107000"/>
                        </a:lnSpc>
                        <a:spcBef>
                          <a:spcPts val="0"/>
                        </a:spcBef>
                        <a:spcAft>
                          <a:spcPts val="0"/>
                        </a:spcAft>
                        <a:buNone/>
                      </a:pPr>
                      <a:r>
                        <a:rPr b="1" lang="en-IN" sz="1500" u="none" cap="none" strike="noStrike">
                          <a:latin typeface="Calibri"/>
                          <a:ea typeface="Calibri"/>
                          <a:cs typeface="Calibri"/>
                          <a:sym typeface="Calibri"/>
                        </a:rPr>
                        <a:t>Particulars</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just">
                        <a:lnSpc>
                          <a:spcPct val="107000"/>
                        </a:lnSpc>
                        <a:spcBef>
                          <a:spcPts val="0"/>
                        </a:spcBef>
                        <a:spcAft>
                          <a:spcPts val="0"/>
                        </a:spcAft>
                        <a:buNone/>
                      </a:pPr>
                      <a:r>
                        <a:rPr b="1" lang="en-IN" sz="1500" u="none" cap="none" strike="noStrike">
                          <a:latin typeface="Calibri"/>
                          <a:ea typeface="Calibri"/>
                          <a:cs typeface="Calibri"/>
                          <a:sym typeface="Calibri"/>
                        </a:rPr>
                        <a:t>Tier I</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Option of selection of the Account</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Mandatory </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Withdrawal Facility Available </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Conditional &amp; Restricted Withdrawal </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Minimum Contribution at the time of A/c opening </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Rs. 500 </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Minimum amount of subsequent contribution </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Rs. 500 </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Minimum Contribution Required per year </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Rs. 1000 </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Minimum no. of contribution per year </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One </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Frequency of contribution permitted </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Unlimited </a:t>
                      </a:r>
                      <a:endParaRPr sz="1500" u="none" cap="none" strike="noStrike">
                        <a:latin typeface="Calibri"/>
                        <a:ea typeface="Calibri"/>
                        <a:cs typeface="Calibri"/>
                        <a:sym typeface="Calibri"/>
                      </a:endParaRPr>
                    </a:p>
                  </a:txBody>
                  <a:tcPr marT="0" marB="0" marR="34300" marL="343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5"/>
          <p:cNvSpPr txBox="1"/>
          <p:nvPr>
            <p:ph idx="1" type="body"/>
          </p:nvPr>
        </p:nvSpPr>
        <p:spPr>
          <a:xfrm>
            <a:off x="428236" y="666731"/>
            <a:ext cx="8358606" cy="4525963"/>
          </a:xfrm>
          <a:prstGeom prst="rect">
            <a:avLst/>
          </a:prstGeom>
          <a:noFill/>
          <a:ln>
            <a:noFill/>
          </a:ln>
        </p:spPr>
        <p:txBody>
          <a:bodyPr anchorCtr="0" anchor="t" bIns="25600" lIns="51200" spcFirstLastPara="1" rIns="51200" wrap="square" tIns="25600">
            <a:noAutofit/>
          </a:bodyPr>
          <a:lstStyle/>
          <a:p>
            <a:pPr indent="-342900" lvl="0" marL="342900" rtl="0" algn="l">
              <a:spcBef>
                <a:spcPts val="0"/>
              </a:spcBef>
              <a:spcAft>
                <a:spcPts val="0"/>
              </a:spcAft>
              <a:buClr>
                <a:schemeClr val="dk1"/>
              </a:buClr>
              <a:buSzPts val="1500"/>
              <a:buChar char="•"/>
            </a:pPr>
            <a:r>
              <a:rPr b="1" lang="en-IN" sz="1500" u="sng"/>
              <a:t>Subscriber Registration</a:t>
            </a:r>
            <a:endParaRPr sz="1500"/>
          </a:p>
          <a:p>
            <a:pPr indent="-342900" lvl="0" marL="342900" rtl="0" algn="l">
              <a:spcBef>
                <a:spcPts val="300"/>
              </a:spcBef>
              <a:spcAft>
                <a:spcPts val="0"/>
              </a:spcAft>
              <a:buClr>
                <a:schemeClr val="dk1"/>
              </a:buClr>
              <a:buSzPts val="1500"/>
              <a:buChar char="•"/>
            </a:pPr>
            <a:r>
              <a:rPr lang="en-IN" sz="1500"/>
              <a:t>Vle to select National Pension Scheme (NPS) Service under Financial Inclusion  on the  </a:t>
            </a:r>
            <a:r>
              <a:rPr lang="en-IN" sz="1500" u="sng">
                <a:solidFill>
                  <a:schemeClr val="hlink"/>
                </a:solidFill>
                <a:hlinkClick r:id="rId3"/>
              </a:rPr>
              <a:t>https://digitalseva.csc.gov.in</a:t>
            </a:r>
            <a:r>
              <a:rPr lang="en-IN" sz="1500"/>
              <a:t> Portal. </a:t>
            </a:r>
            <a:endParaRPr sz="1500"/>
          </a:p>
          <a:p>
            <a:pPr indent="-342900" lvl="0" marL="342900" rtl="0" algn="l">
              <a:spcBef>
                <a:spcPts val="300"/>
              </a:spcBef>
              <a:spcAft>
                <a:spcPts val="0"/>
              </a:spcAft>
              <a:buClr>
                <a:schemeClr val="dk1"/>
              </a:buClr>
              <a:buSzPts val="1500"/>
              <a:buChar char="•"/>
            </a:pPr>
            <a:r>
              <a:rPr lang="en-IN" sz="1500"/>
              <a:t>Put Aadhaar Number of Subscriber and run the authentication process</a:t>
            </a:r>
            <a:endParaRPr sz="1500"/>
          </a:p>
          <a:p>
            <a:pPr indent="-342900" lvl="0" marL="342900" rtl="0" algn="l">
              <a:spcBef>
                <a:spcPts val="300"/>
              </a:spcBef>
              <a:spcAft>
                <a:spcPts val="0"/>
              </a:spcAft>
              <a:buClr>
                <a:schemeClr val="dk1"/>
              </a:buClr>
              <a:buSzPts val="1500"/>
              <a:buChar char="•"/>
            </a:pPr>
            <a:r>
              <a:rPr lang="en-IN" sz="1500"/>
              <a:t>Vle need to facilitate the customer to fill the form Carefully.</a:t>
            </a:r>
            <a:endParaRPr sz="1500"/>
          </a:p>
          <a:p>
            <a:pPr indent="-342900" lvl="0" marL="342900" rtl="0" algn="l">
              <a:spcBef>
                <a:spcPts val="300"/>
              </a:spcBef>
              <a:spcAft>
                <a:spcPts val="0"/>
              </a:spcAft>
              <a:buClr>
                <a:schemeClr val="dk1"/>
              </a:buClr>
              <a:buSzPts val="1500"/>
              <a:buChar char="•"/>
            </a:pPr>
            <a:r>
              <a:rPr lang="en-IN" sz="1500"/>
              <a:t>Subscriber need to fill the details of nominee. If nominee is minor then guardian details are also required. After filling the nominee details kindly </a:t>
            </a:r>
            <a:r>
              <a:rPr b="1" lang="en-IN" sz="1500"/>
              <a:t>click  on Add tab</a:t>
            </a:r>
            <a:r>
              <a:rPr lang="en-IN" sz="1500"/>
              <a:t> so that details are successfully uploaded. </a:t>
            </a:r>
            <a:endParaRPr sz="1500"/>
          </a:p>
          <a:p>
            <a:pPr indent="-342900" lvl="0" marL="342900" rtl="0" algn="l">
              <a:spcBef>
                <a:spcPts val="300"/>
              </a:spcBef>
              <a:spcAft>
                <a:spcPts val="0"/>
              </a:spcAft>
              <a:buClr>
                <a:schemeClr val="dk1"/>
              </a:buClr>
              <a:buSzPts val="1500"/>
              <a:buChar char="•"/>
            </a:pPr>
            <a:r>
              <a:rPr lang="en-IN" sz="1500"/>
              <a:t>Subscriber can select maximum 3 Nominee.</a:t>
            </a:r>
            <a:endParaRPr sz="1500"/>
          </a:p>
          <a:p>
            <a:pPr indent="-342900" lvl="0" marL="342900" rtl="0" algn="l">
              <a:spcBef>
                <a:spcPts val="300"/>
              </a:spcBef>
              <a:spcAft>
                <a:spcPts val="0"/>
              </a:spcAft>
              <a:buClr>
                <a:schemeClr val="dk1"/>
              </a:buClr>
              <a:buSzPts val="1500"/>
              <a:buChar char="•"/>
            </a:pPr>
            <a:r>
              <a:rPr lang="en-IN" sz="1500"/>
              <a:t>Upload Subscriber Signature- Upload image with extension jpg or png or jpeg and maximum allowed size is 12kb</a:t>
            </a:r>
            <a:endParaRPr sz="1500"/>
          </a:p>
          <a:p>
            <a:pPr indent="-342900" lvl="0" marL="342900" rtl="0" algn="l">
              <a:spcBef>
                <a:spcPts val="300"/>
              </a:spcBef>
              <a:spcAft>
                <a:spcPts val="0"/>
              </a:spcAft>
              <a:buClr>
                <a:schemeClr val="dk1"/>
              </a:buClr>
              <a:buSzPts val="1500"/>
              <a:buChar char="•"/>
            </a:pPr>
            <a:r>
              <a:rPr lang="en-IN" sz="1500"/>
              <a:t>After finishing vle can pay the amount from the wallet and provide the receipt to subscriber. </a:t>
            </a:r>
            <a:endParaRPr sz="1500"/>
          </a:p>
          <a:p>
            <a:pPr indent="-342900" lvl="0" marL="342900" rtl="0" algn="l">
              <a:spcBef>
                <a:spcPts val="300"/>
              </a:spcBef>
              <a:spcAft>
                <a:spcPts val="0"/>
              </a:spcAft>
              <a:buClr>
                <a:schemeClr val="dk1"/>
              </a:buClr>
              <a:buSzPts val="1500"/>
              <a:buChar char="•"/>
            </a:pPr>
            <a:r>
              <a:rPr lang="en-IN" sz="1500"/>
              <a:t>VLE  to send the Physical copy of the Subscriber form to the address mentioned in the footer of the form. Subhash Rana, M/s Alankit Assignments Limited, Alankit House, 4E/2, Jhandewalan Extension, New Delhi 110005" </a:t>
            </a:r>
            <a:endParaRPr sz="1500"/>
          </a:p>
          <a:p>
            <a:pPr indent="-247650" lvl="0" marL="342900" rtl="0" algn="l">
              <a:spcBef>
                <a:spcPts val="300"/>
              </a:spcBef>
              <a:spcAft>
                <a:spcPts val="0"/>
              </a:spcAft>
              <a:buClr>
                <a:schemeClr val="dk1"/>
              </a:buClr>
              <a:buSzPts val="1500"/>
              <a:buNone/>
            </a:pPr>
            <a:r>
              <a:t/>
            </a:r>
            <a:endParaRPr sz="1500"/>
          </a:p>
        </p:txBody>
      </p:sp>
      <p:pic>
        <p:nvPicPr>
          <p:cNvPr descr="Image result for National Pension Scheme" id="293" name="Google Shape;293;p35"/>
          <p:cNvPicPr preferRelativeResize="0"/>
          <p:nvPr/>
        </p:nvPicPr>
        <p:blipFill rotWithShape="1">
          <a:blip r:embed="rId4">
            <a:alphaModFix/>
          </a:blip>
          <a:srcRect b="12068" l="0" r="0" t="0"/>
          <a:stretch/>
        </p:blipFill>
        <p:spPr>
          <a:xfrm>
            <a:off x="1285852" y="4544686"/>
            <a:ext cx="6643734" cy="2051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36"/>
          <p:cNvPicPr preferRelativeResize="0"/>
          <p:nvPr/>
        </p:nvPicPr>
        <p:blipFill rotWithShape="1">
          <a:blip r:embed="rId3">
            <a:alphaModFix/>
          </a:blip>
          <a:srcRect b="4839" l="0" r="0" t="0"/>
          <a:stretch/>
        </p:blipFill>
        <p:spPr>
          <a:xfrm>
            <a:off x="249626" y="1190609"/>
            <a:ext cx="8696636" cy="2809895"/>
          </a:xfrm>
          <a:prstGeom prst="rect">
            <a:avLst/>
          </a:prstGeom>
          <a:noFill/>
          <a:ln>
            <a:noFill/>
          </a:ln>
        </p:spPr>
      </p:pic>
      <p:sp>
        <p:nvSpPr>
          <p:cNvPr id="299" name="Google Shape;299;p36"/>
          <p:cNvSpPr/>
          <p:nvPr/>
        </p:nvSpPr>
        <p:spPr>
          <a:xfrm>
            <a:off x="0" y="0"/>
            <a:ext cx="103477" cy="328705"/>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0" name="Google Shape;300;p36"/>
          <p:cNvSpPr/>
          <p:nvPr/>
        </p:nvSpPr>
        <p:spPr>
          <a:xfrm>
            <a:off x="607399" y="4262443"/>
            <a:ext cx="2321507" cy="282538"/>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Additional Contribution</a:t>
            </a:r>
            <a:endParaRPr sz="1500">
              <a:solidFill>
                <a:schemeClr val="dk1"/>
              </a:solidFill>
              <a:latin typeface="Arial"/>
              <a:ea typeface="Arial"/>
              <a:cs typeface="Arial"/>
              <a:sym typeface="Arial"/>
            </a:endParaRPr>
          </a:p>
        </p:txBody>
      </p:sp>
      <p:graphicFrame>
        <p:nvGraphicFramePr>
          <p:cNvPr id="301" name="Google Shape;301;p36"/>
          <p:cNvGraphicFramePr/>
          <p:nvPr/>
        </p:nvGraphicFramePr>
        <p:xfrm>
          <a:off x="642910" y="4643446"/>
          <a:ext cx="3000000" cy="3000000"/>
        </p:xfrm>
        <a:graphic>
          <a:graphicData uri="http://schemas.openxmlformats.org/drawingml/2006/table">
            <a:tbl>
              <a:tblPr>
                <a:noFill/>
                <a:tableStyleId>{0AEACC23-69DB-4D34-91F7-CE8C386102AC}</a:tableStyleId>
              </a:tblPr>
              <a:tblGrid>
                <a:gridCol w="3317150"/>
                <a:gridCol w="3005325"/>
              </a:tblGrid>
              <a:tr h="299900">
                <a:tc>
                  <a:txBody>
                    <a:bodyPr/>
                    <a:lstStyle/>
                    <a:p>
                      <a:pPr indent="0" lvl="0" marL="0" marR="0" rtl="0" algn="ctr">
                        <a:lnSpc>
                          <a:spcPct val="107000"/>
                        </a:lnSpc>
                        <a:spcBef>
                          <a:spcPts val="0"/>
                        </a:spcBef>
                        <a:spcAft>
                          <a:spcPts val="0"/>
                        </a:spcAft>
                        <a:buNone/>
                      </a:pPr>
                      <a:r>
                        <a:rPr b="1" lang="en-IN" sz="1500" u="none" cap="none" strike="noStrike">
                          <a:latin typeface="Calibri"/>
                          <a:ea typeface="Calibri"/>
                          <a:cs typeface="Calibri"/>
                          <a:sym typeface="Calibri"/>
                        </a:rPr>
                        <a:t>Charge Head</a:t>
                      </a:r>
                      <a:endParaRPr sz="1500" u="none" cap="none" strike="noStrike">
                        <a:latin typeface="Calibri"/>
                        <a:ea typeface="Calibri"/>
                        <a:cs typeface="Calibri"/>
                        <a:sym typeface="Calibri"/>
                      </a:endParaRPr>
                    </a:p>
                  </a:txBody>
                  <a:tcPr marT="6350" marB="0" marR="4775" marL="47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b="1" lang="en-IN" sz="1500" u="none" cap="none" strike="noStrike">
                          <a:latin typeface="Calibri"/>
                          <a:ea typeface="Calibri"/>
                          <a:cs typeface="Calibri"/>
                          <a:sym typeface="Calibri"/>
                        </a:rPr>
                        <a:t>VLE Service Charge(Instant)</a:t>
                      </a:r>
                      <a:endParaRPr sz="1500" u="none" cap="none" strike="noStrike">
                        <a:latin typeface="Calibri"/>
                        <a:ea typeface="Calibri"/>
                        <a:cs typeface="Calibri"/>
                        <a:sym typeface="Calibri"/>
                      </a:endParaRPr>
                    </a:p>
                  </a:txBody>
                  <a:tcPr marT="6350" marB="0" marR="4775" marL="47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99900">
                <a:tc>
                  <a:txBody>
                    <a:bodyPr/>
                    <a:lstStyle/>
                    <a:p>
                      <a:pPr indent="0" lvl="0" marL="0" marR="0" rtl="0" algn="ctr">
                        <a:lnSpc>
                          <a:spcPct val="107000"/>
                        </a:lnSpc>
                        <a:spcBef>
                          <a:spcPts val="0"/>
                        </a:spcBef>
                        <a:spcAft>
                          <a:spcPts val="0"/>
                        </a:spcAft>
                        <a:buNone/>
                      </a:pPr>
                      <a:r>
                        <a:rPr lang="en-IN" sz="1500" u="none" cap="none" strike="noStrike">
                          <a:latin typeface="Calibri"/>
                          <a:ea typeface="Calibri"/>
                          <a:cs typeface="Calibri"/>
                          <a:sym typeface="Calibri"/>
                        </a:rPr>
                        <a:t>Initial Subscriber Registration </a:t>
                      </a:r>
                      <a:endParaRPr sz="1500" u="none" cap="none" strike="noStrike">
                        <a:latin typeface="Calibri"/>
                        <a:ea typeface="Calibri"/>
                        <a:cs typeface="Calibri"/>
                        <a:sym typeface="Calibri"/>
                      </a:endParaRPr>
                    </a:p>
                  </a:txBody>
                  <a:tcPr marT="6350" marB="0" marR="4775" marL="47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7000"/>
                        </a:lnSpc>
                        <a:spcBef>
                          <a:spcPts val="0"/>
                        </a:spcBef>
                        <a:spcAft>
                          <a:spcPts val="0"/>
                        </a:spcAft>
                        <a:buNone/>
                      </a:pPr>
                      <a:r>
                        <a:rPr lang="en-IN" sz="1500" u="none" cap="none" strike="noStrike">
                          <a:latin typeface="Calibri"/>
                          <a:ea typeface="Calibri"/>
                          <a:cs typeface="Calibri"/>
                          <a:sym typeface="Calibri"/>
                        </a:rPr>
                        <a:t>Rs. 100 </a:t>
                      </a:r>
                      <a:endParaRPr sz="1500" u="none" cap="none" strike="noStrike">
                        <a:latin typeface="Calibri"/>
                        <a:ea typeface="Calibri"/>
                        <a:cs typeface="Calibri"/>
                        <a:sym typeface="Calibri"/>
                      </a:endParaRPr>
                    </a:p>
                  </a:txBody>
                  <a:tcPr marT="6350" marB="0" marR="4775" marL="47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99900">
                <a:tc>
                  <a:txBody>
                    <a:bodyPr/>
                    <a:lstStyle/>
                    <a:p>
                      <a:pPr indent="0" lvl="0" marL="0" marR="0" rtl="0" algn="ctr">
                        <a:lnSpc>
                          <a:spcPct val="107000"/>
                        </a:lnSpc>
                        <a:spcBef>
                          <a:spcPts val="0"/>
                        </a:spcBef>
                        <a:spcAft>
                          <a:spcPts val="0"/>
                        </a:spcAft>
                        <a:buNone/>
                      </a:pPr>
                      <a:r>
                        <a:rPr lang="en-IN" sz="1500" u="none" cap="none" strike="noStrike">
                          <a:latin typeface="Calibri"/>
                          <a:ea typeface="Calibri"/>
                          <a:cs typeface="Calibri"/>
                          <a:sym typeface="Calibri"/>
                        </a:rPr>
                        <a:t>Initial Contribution </a:t>
                      </a:r>
                      <a:endParaRPr sz="1500" u="none" cap="none" strike="noStrike">
                        <a:latin typeface="Calibri"/>
                        <a:ea typeface="Calibri"/>
                        <a:cs typeface="Calibri"/>
                        <a:sym typeface="Calibri"/>
                      </a:endParaRPr>
                    </a:p>
                  </a:txBody>
                  <a:tcPr marT="6350" marB="0" marR="4775" marL="47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rowSpan="2">
                  <a:txBody>
                    <a:bodyPr/>
                    <a:lstStyle/>
                    <a:p>
                      <a:pPr indent="0" lvl="0" marL="0" marR="0" rtl="0" algn="ctr">
                        <a:lnSpc>
                          <a:spcPct val="107000"/>
                        </a:lnSpc>
                        <a:spcBef>
                          <a:spcPts val="0"/>
                        </a:spcBef>
                        <a:spcAft>
                          <a:spcPts val="0"/>
                        </a:spcAft>
                        <a:buNone/>
                      </a:pPr>
                      <a:r>
                        <a:rPr lang="en-IN" sz="1500" u="none" cap="none" strike="noStrike">
                          <a:latin typeface="Calibri"/>
                          <a:ea typeface="Calibri"/>
                          <a:cs typeface="Calibri"/>
                          <a:sym typeface="Calibri"/>
                        </a:rPr>
                        <a:t>Rs. 16 (Minimum) </a:t>
                      </a:r>
                      <a:endParaRPr sz="1500" u="none" cap="none" strike="noStrike">
                        <a:latin typeface="Calibri"/>
                        <a:ea typeface="Calibri"/>
                        <a:cs typeface="Calibri"/>
                        <a:sym typeface="Calibri"/>
                      </a:endParaRPr>
                    </a:p>
                  </a:txBody>
                  <a:tcPr marT="6350" marB="0" marR="4775" marL="47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99900">
                <a:tc>
                  <a:txBody>
                    <a:bodyPr/>
                    <a:lstStyle/>
                    <a:p>
                      <a:pPr indent="0" lvl="0" marL="0" marR="0" rtl="0" algn="ctr">
                        <a:lnSpc>
                          <a:spcPct val="107000"/>
                        </a:lnSpc>
                        <a:spcBef>
                          <a:spcPts val="0"/>
                        </a:spcBef>
                        <a:spcAft>
                          <a:spcPts val="0"/>
                        </a:spcAft>
                        <a:buNone/>
                      </a:pPr>
                      <a:r>
                        <a:rPr lang="en-IN" sz="1500" u="none" cap="none" strike="noStrike">
                          <a:latin typeface="Calibri"/>
                          <a:ea typeface="Calibri"/>
                          <a:cs typeface="Calibri"/>
                          <a:sym typeface="Calibri"/>
                        </a:rPr>
                        <a:t>All Subsequent Contribution </a:t>
                      </a:r>
                      <a:endParaRPr sz="1500" u="none" cap="none" strike="noStrike">
                        <a:latin typeface="Calibri"/>
                        <a:ea typeface="Calibri"/>
                        <a:cs typeface="Calibri"/>
                        <a:sym typeface="Calibri"/>
                      </a:endParaRPr>
                    </a:p>
                  </a:txBody>
                  <a:tcPr marT="6350" marB="0" marR="4775" marL="47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vMerge="1"/>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graphicFrame>
        <p:nvGraphicFramePr>
          <p:cNvPr id="306" name="Google Shape;306;p37"/>
          <p:cNvGraphicFramePr/>
          <p:nvPr/>
        </p:nvGraphicFramePr>
        <p:xfrm>
          <a:off x="1035512" y="2619369"/>
          <a:ext cx="3000000" cy="3000000"/>
        </p:xfrm>
        <a:graphic>
          <a:graphicData uri="http://schemas.openxmlformats.org/drawingml/2006/table">
            <a:tbl>
              <a:tblPr>
                <a:noFill/>
                <a:tableStyleId>{0AEACC23-69DB-4D34-91F7-CE8C386102AC}</a:tableStyleId>
              </a:tblPr>
              <a:tblGrid>
                <a:gridCol w="1816125"/>
                <a:gridCol w="1584975"/>
                <a:gridCol w="2294925"/>
                <a:gridCol w="1769900"/>
              </a:tblGrid>
              <a:tr h="293550">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Deepak Singh Rana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deepaks.rana@csc.gov.in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9818221845</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07" name="Google Shape;307;p37"/>
          <p:cNvSpPr/>
          <p:nvPr/>
        </p:nvSpPr>
        <p:spPr>
          <a:xfrm>
            <a:off x="964068" y="1047734"/>
            <a:ext cx="6465700" cy="1667533"/>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b="1" lang="en-IN" sz="1500">
                <a:solidFill>
                  <a:schemeClr val="dk1"/>
                </a:solidFill>
                <a:latin typeface="Calibri"/>
                <a:ea typeface="Calibri"/>
                <a:cs typeface="Calibri"/>
                <a:sym typeface="Calibri"/>
              </a:rPr>
              <a:t>Video Guide:</a:t>
            </a:r>
            <a:endParaRPr sz="1500">
              <a:solidFill>
                <a:schemeClr val="dk1"/>
              </a:solidFill>
              <a:latin typeface="Arial"/>
              <a:ea typeface="Arial"/>
              <a:cs typeface="Arial"/>
              <a:sym typeface="Arial"/>
            </a:endParaRPr>
          </a:p>
          <a:p>
            <a:pPr indent="-95250" lvl="0" marL="0"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Cash Deposit - </a:t>
            </a:r>
            <a:r>
              <a:rPr lang="en-IN" sz="1500" u="sng">
                <a:solidFill>
                  <a:schemeClr val="hlink"/>
                </a:solidFill>
                <a:latin typeface="Calibri"/>
                <a:ea typeface="Calibri"/>
                <a:cs typeface="Calibri"/>
                <a:sym typeface="Calibri"/>
                <a:hlinkClick r:id="rId3"/>
              </a:rPr>
              <a:t>https://youtu.be/VXFoU3VeTMg</a:t>
            </a:r>
            <a:endParaRPr sz="1500">
              <a:solidFill>
                <a:schemeClr val="dk1"/>
              </a:solidFill>
              <a:latin typeface="Arial"/>
              <a:ea typeface="Arial"/>
              <a:cs typeface="Arial"/>
              <a:sym typeface="Arial"/>
            </a:endParaRPr>
          </a:p>
          <a:p>
            <a:pPr indent="-95250" lvl="0" marL="0" marR="0" rtl="0" algn="l">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https://www.youtube.com/watch?v=pn2DMu9fFwU </a:t>
            </a:r>
            <a:endParaRPr sz="1500">
              <a:solidFill>
                <a:schemeClr val="dk1"/>
              </a:solidFill>
              <a:latin typeface="Arial"/>
              <a:ea typeface="Arial"/>
              <a:cs typeface="Arial"/>
              <a:sym typeface="Arial"/>
            </a:endParaRPr>
          </a:p>
          <a:p>
            <a:pPr indent="-95250" lvl="0" marL="0" marR="0" rtl="0" algn="l">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4"/>
              </a:rPr>
              <a:t>https://www.youtube.com/watch?v=5fXHqazeD-o</a:t>
            </a:r>
            <a:endParaRPr sz="1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500"/>
              <a:buFont typeface="Calibri"/>
              <a:buNone/>
            </a:pPr>
            <a:r>
              <a:t/>
            </a:r>
            <a:endParaRPr sz="1500">
              <a:solidFill>
                <a:schemeClr val="dk1"/>
              </a:solidFill>
              <a:latin typeface="Arial"/>
              <a:ea typeface="Arial"/>
              <a:cs typeface="Arial"/>
              <a:sym typeface="Arial"/>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8"/>
          <p:cNvSpPr/>
          <p:nvPr/>
        </p:nvSpPr>
        <p:spPr>
          <a:xfrm>
            <a:off x="2071453" y="333353"/>
            <a:ext cx="5159283" cy="636482"/>
          </a:xfrm>
          <a:prstGeom prst="rect">
            <a:avLst/>
          </a:prstGeom>
          <a:noFill/>
          <a:ln>
            <a:noFill/>
          </a:ln>
        </p:spPr>
        <p:txBody>
          <a:bodyPr anchorCtr="0" anchor="t" bIns="25600" lIns="51200" spcFirstLastPara="1" rIns="51200" wrap="square" tIns="25600">
            <a:noAutofit/>
          </a:bodyPr>
          <a:lstStyle/>
          <a:p>
            <a:pPr indent="0" lvl="0" marL="0" marR="0" rtl="0" algn="l">
              <a:spcBef>
                <a:spcPts val="0"/>
              </a:spcBef>
              <a:spcAft>
                <a:spcPts val="0"/>
              </a:spcAft>
              <a:buNone/>
            </a:pPr>
            <a:r>
              <a:rPr lang="en-IN" sz="3800">
                <a:solidFill>
                  <a:srgbClr val="002060"/>
                </a:solidFill>
                <a:latin typeface="Jim Nightshade"/>
                <a:ea typeface="Jim Nightshade"/>
                <a:cs typeface="Jim Nightshade"/>
                <a:sym typeface="Jim Nightshade"/>
              </a:rPr>
              <a:t>4.5	Aadhaar Services</a:t>
            </a:r>
            <a:endParaRPr/>
          </a:p>
        </p:txBody>
      </p:sp>
      <p:sp>
        <p:nvSpPr>
          <p:cNvPr id="313" name="Google Shape;313;p38"/>
          <p:cNvSpPr/>
          <p:nvPr/>
        </p:nvSpPr>
        <p:spPr>
          <a:xfrm>
            <a:off x="285348" y="1181853"/>
            <a:ext cx="6572668" cy="4899187"/>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lang="en-IN" sz="1500">
                <a:solidFill>
                  <a:schemeClr val="dk1"/>
                </a:solidFill>
                <a:latin typeface="Calibri"/>
                <a:ea typeface="Calibri"/>
                <a:cs typeface="Calibri"/>
                <a:sym typeface="Calibri"/>
              </a:rPr>
              <a:t>Aadhaar is a 12 digit individual identification number issued by the Unique Identification Authority of India on behalf of the Government of India. This number serves as a proof of identity and address, anywhere in India. Aadhaar letter received via India Post and e-Aadhaar downloaded from UIDAI website are equally valid. Any individual, irrespective of age and gender, who is a resident in India and satisfies the verification process laid down by the UIDAI, can enrol for Aadhaar. </a:t>
            </a:r>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Each individual needs to enrol only once which is free of cost.</a:t>
            </a:r>
            <a:endParaRPr/>
          </a:p>
          <a:p>
            <a:pPr indent="0" lvl="0" marL="0" marR="0" rtl="0" algn="just">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Each Aadhaar number will be unique to an individual and will remain valid for life. Aadhaar number will help you provide access to services like banking, mobile phone connections and other Government and non-Government services in due course.</a:t>
            </a:r>
            <a:endParaRPr/>
          </a:p>
          <a:p>
            <a:pPr indent="0" lvl="0" marL="0" marR="0" rtl="0" algn="just">
              <a:spcBef>
                <a:spcPts val="0"/>
              </a:spcBef>
              <a:spcAft>
                <a:spcPts val="0"/>
              </a:spcAft>
              <a:buNone/>
            </a:pPr>
            <a:r>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Benefits of UID (Aadhaar)</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Bank Account Opening</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PAN Card</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Passport</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Mobile Number</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Railway/Bus/Flight Reservation</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Gas connection</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Jeevan Praman</a:t>
            </a:r>
            <a:endParaRPr sz="1500">
              <a:solidFill>
                <a:schemeClr val="dk1"/>
              </a:solidFill>
              <a:latin typeface="Arial"/>
              <a:ea typeface="Arial"/>
              <a:cs typeface="Arial"/>
              <a:sym typeface="Arial"/>
            </a:endParaRPr>
          </a:p>
        </p:txBody>
      </p:sp>
      <p:pic>
        <p:nvPicPr>
          <p:cNvPr descr="Aadhaar.png" id="314" name="Google Shape;314;p38"/>
          <p:cNvPicPr preferRelativeResize="0"/>
          <p:nvPr/>
        </p:nvPicPr>
        <p:blipFill rotWithShape="1">
          <a:blip r:embed="rId3">
            <a:alphaModFix/>
          </a:blip>
          <a:srcRect b="0" l="0" r="0" t="0"/>
          <a:stretch/>
        </p:blipFill>
        <p:spPr>
          <a:xfrm>
            <a:off x="7143800" y="642918"/>
            <a:ext cx="1928794" cy="5612587"/>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9"/>
          <p:cNvSpPr/>
          <p:nvPr/>
        </p:nvSpPr>
        <p:spPr>
          <a:xfrm>
            <a:off x="714013" y="686037"/>
            <a:ext cx="7823140" cy="2129198"/>
          </a:xfrm>
          <a:prstGeom prst="rect">
            <a:avLst/>
          </a:prstGeom>
          <a:noFill/>
          <a:ln>
            <a:noFill/>
          </a:ln>
        </p:spPr>
        <p:txBody>
          <a:bodyPr anchorCtr="0" anchor="t" bIns="25600" lIns="51200" spcFirstLastPara="1" rIns="51200" wrap="square" tIns="25600">
            <a:noAutofit/>
          </a:bodyPr>
          <a:lstStyle/>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Services being offered through Aadhaar:</a:t>
            </a:r>
            <a:endParaRPr sz="1500">
              <a:solidFill>
                <a:schemeClr val="dk1"/>
              </a:solidFill>
              <a:latin typeface="Calibri"/>
              <a:ea typeface="Calibri"/>
              <a:cs typeface="Calibri"/>
              <a:sym typeface="Calibri"/>
            </a:endParaRPr>
          </a:p>
          <a:p>
            <a:pPr indent="-95250" lvl="1" marL="457200" marR="0" rtl="0" algn="l">
              <a:spcBef>
                <a:spcPts val="0"/>
              </a:spcBef>
              <a:spcAft>
                <a:spcPts val="0"/>
              </a:spcAft>
              <a:buClr>
                <a:schemeClr val="dk1"/>
              </a:buClr>
              <a:buSzPts val="1500"/>
              <a:buFont typeface="Arial"/>
              <a:buChar char="•"/>
            </a:pPr>
            <a:r>
              <a:rPr b="0" i="0" lang="en-IN" sz="1500" u="none" cap="none" strike="noStrike">
                <a:solidFill>
                  <a:schemeClr val="dk1"/>
                </a:solidFill>
                <a:latin typeface="Calibri"/>
                <a:ea typeface="Calibri"/>
                <a:cs typeface="Calibri"/>
                <a:sym typeface="Calibri"/>
              </a:rPr>
              <a:t>Aadhaar number is expected to provide access to a host of services like banking, mobile phone connections, driving license and other Government and non-Government services in due course. This number is expected to serve as a proof of identity and address, anywhere in India.</a:t>
            </a:r>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VLEs of CSC SPV can avail the delivery of Aadhaar Services through its Common Service Centres by registering himself / herself with CSC SPV and his/her centre will be known as Aadhaar Permanent Enrolment Centres (PEC). </a:t>
            </a:r>
            <a:endParaRPr/>
          </a:p>
        </p:txBody>
      </p:sp>
      <p:sp>
        <p:nvSpPr>
          <p:cNvPr id="320" name="Google Shape;320;p39"/>
          <p:cNvSpPr/>
          <p:nvPr/>
        </p:nvSpPr>
        <p:spPr>
          <a:xfrm>
            <a:off x="714013" y="2948240"/>
            <a:ext cx="8001391" cy="3052528"/>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Video Guide:</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Biometric Exception Enrolments. </a:t>
            </a:r>
            <a:r>
              <a:rPr lang="en-IN" sz="1500" u="sng">
                <a:solidFill>
                  <a:schemeClr val="hlink"/>
                </a:solidFill>
                <a:latin typeface="Calibri"/>
                <a:ea typeface="Calibri"/>
                <a:cs typeface="Calibri"/>
                <a:sym typeface="Calibri"/>
                <a:hlinkClick r:id="rId3"/>
              </a:rPr>
              <a:t>http://youtu.be/7pybzLqD2G4 </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Biometric Updation</a:t>
            </a:r>
            <a:r>
              <a:rPr lang="en-IN" sz="1500" u="sng">
                <a:solidFill>
                  <a:schemeClr val="hlink"/>
                </a:solidFill>
                <a:latin typeface="Calibri"/>
                <a:ea typeface="Calibri"/>
                <a:cs typeface="Calibri"/>
                <a:sym typeface="Calibri"/>
                <a:hlinkClick r:id="rId4"/>
              </a:rPr>
              <a:t>http://youtu.be/PKzvbvWwOmU </a:t>
            </a:r>
            <a:endParaRPr sz="1500">
              <a:solidFill>
                <a:srgbClr val="0563C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UID Correction within 96 Hours </a:t>
            </a:r>
            <a:r>
              <a:rPr lang="en-IN" sz="1500" u="sng">
                <a:solidFill>
                  <a:schemeClr val="hlink"/>
                </a:solidFill>
                <a:latin typeface="Calibri"/>
                <a:ea typeface="Calibri"/>
                <a:cs typeface="Calibri"/>
                <a:sym typeface="Calibri"/>
                <a:hlinkClick r:id="rId5"/>
              </a:rPr>
              <a:t>http://youtu.be/bXantqhds7w</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Demographic Update</a:t>
            </a:r>
            <a:r>
              <a:rPr lang="en-IN" sz="1500" u="sng">
                <a:solidFill>
                  <a:schemeClr val="hlink"/>
                </a:solidFill>
                <a:latin typeface="Calibri"/>
                <a:ea typeface="Calibri"/>
                <a:cs typeface="Calibri"/>
                <a:sym typeface="Calibri"/>
                <a:hlinkClick r:id="rId6"/>
              </a:rPr>
              <a:t>http://youtu.be/qeh7pMr5Tq4 </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DMS Pick up</a:t>
            </a:r>
            <a:r>
              <a:rPr lang="en-IN" sz="1500" u="sng">
                <a:solidFill>
                  <a:schemeClr val="hlink"/>
                </a:solidFill>
                <a:latin typeface="Calibri"/>
                <a:ea typeface="Calibri"/>
                <a:cs typeface="Calibri"/>
                <a:sym typeface="Calibri"/>
                <a:hlinkClick r:id="rId7"/>
              </a:rPr>
              <a:t>http://youtu.be/XKClBW48TQg </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E-Aadhaar</a:t>
            </a:r>
            <a:r>
              <a:rPr lang="en-IN" sz="1500" u="sng">
                <a:solidFill>
                  <a:schemeClr val="hlink"/>
                </a:solidFill>
                <a:latin typeface="Calibri"/>
                <a:ea typeface="Calibri"/>
                <a:cs typeface="Calibri"/>
                <a:sym typeface="Calibri"/>
                <a:hlinkClick r:id="rId8"/>
              </a:rPr>
              <a:t>http://youtu.be/5SQudakZnOQ </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EOD Report </a:t>
            </a:r>
            <a:r>
              <a:rPr lang="en-IN" sz="1500" u="sng">
                <a:solidFill>
                  <a:schemeClr val="hlink"/>
                </a:solidFill>
                <a:latin typeface="Calibri"/>
                <a:ea typeface="Calibri"/>
                <a:cs typeface="Calibri"/>
                <a:sym typeface="Calibri"/>
                <a:hlinkClick r:id="rId9"/>
              </a:rPr>
              <a:t>http://youtu.be/06MxEn61cI8 </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End of Day review by Supervisors </a:t>
            </a:r>
            <a:r>
              <a:rPr lang="en-IN" sz="1500" u="sng">
                <a:solidFill>
                  <a:schemeClr val="hlink"/>
                </a:solidFill>
                <a:latin typeface="Calibri"/>
                <a:ea typeface="Calibri"/>
                <a:cs typeface="Calibri"/>
                <a:sym typeface="Calibri"/>
                <a:hlinkClick r:id="rId10"/>
              </a:rPr>
              <a:t>http://youtu.be/06MxEn61cI8 </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Force Capture </a:t>
            </a:r>
            <a:r>
              <a:rPr lang="en-IN" sz="1500" u="sng">
                <a:solidFill>
                  <a:schemeClr val="hlink"/>
                </a:solidFill>
                <a:latin typeface="Calibri"/>
                <a:ea typeface="Calibri"/>
                <a:cs typeface="Calibri"/>
                <a:sym typeface="Calibri"/>
                <a:hlinkClick r:id="rId11"/>
              </a:rPr>
              <a:t>http://youtu.be/J0dnvHGE6Y0 </a:t>
            </a:r>
            <a:endParaRPr sz="1500">
              <a:solidFill>
                <a:srgbClr val="0563C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Head of Family based enrolments </a:t>
            </a:r>
            <a:r>
              <a:rPr lang="en-IN" sz="1500" u="sng">
                <a:solidFill>
                  <a:schemeClr val="hlink"/>
                </a:solidFill>
                <a:latin typeface="Calibri"/>
                <a:ea typeface="Calibri"/>
                <a:cs typeface="Calibri"/>
                <a:sym typeface="Calibri"/>
                <a:hlinkClick r:id="rId12"/>
              </a:rPr>
              <a:t>http://youtu.be/QeYRC6nbQSQ </a:t>
            </a:r>
            <a:endParaRPr sz="1500">
              <a:solidFill>
                <a:srgbClr val="0563C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Packet Sync and Export </a:t>
            </a:r>
            <a:r>
              <a:rPr lang="en-IN" sz="1500" u="sng">
                <a:solidFill>
                  <a:schemeClr val="hlink"/>
                </a:solidFill>
                <a:latin typeface="Calibri"/>
                <a:ea typeface="Calibri"/>
                <a:cs typeface="Calibri"/>
                <a:sym typeface="Calibri"/>
                <a:hlinkClick r:id="rId13"/>
              </a:rPr>
              <a:t>http://youtu.be/VisIHzLq-JM </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POI and POA </a:t>
            </a:r>
            <a:r>
              <a:rPr lang="en-IN" sz="1500" u="sng">
                <a:solidFill>
                  <a:schemeClr val="hlink"/>
                </a:solidFill>
                <a:latin typeface="Calibri"/>
                <a:ea typeface="Calibri"/>
                <a:cs typeface="Calibri"/>
                <a:sym typeface="Calibri"/>
                <a:hlinkClick r:id="rId14"/>
              </a:rPr>
              <a:t>http://youtu.be/OaF7tMJxMxY</a:t>
            </a:r>
            <a:endParaRPr sz="15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0"/>
          <p:cNvSpPr txBox="1"/>
          <p:nvPr>
            <p:ph idx="1" type="body"/>
          </p:nvPr>
        </p:nvSpPr>
        <p:spPr>
          <a:xfrm>
            <a:off x="457200" y="1000109"/>
            <a:ext cx="8437174" cy="4525963"/>
          </a:xfrm>
          <a:prstGeom prst="rect">
            <a:avLst/>
          </a:prstGeom>
          <a:noFill/>
          <a:ln>
            <a:noFill/>
          </a:ln>
        </p:spPr>
        <p:txBody>
          <a:bodyPr anchorCtr="0" anchor="t" bIns="25600" lIns="51200" spcFirstLastPara="1" rIns="51200" wrap="square" tIns="25600">
            <a:noAutofit/>
          </a:bodyPr>
          <a:lstStyle/>
          <a:p>
            <a:pPr indent="-95250" lvl="0" marL="0" rtl="0" algn="just">
              <a:spcBef>
                <a:spcPts val="0"/>
              </a:spcBef>
              <a:spcAft>
                <a:spcPts val="0"/>
              </a:spcAft>
              <a:buClr>
                <a:schemeClr val="dk1"/>
              </a:buClr>
              <a:buSzPts val="1500"/>
              <a:buFont typeface="Calibri"/>
              <a:buChar char="•"/>
            </a:pPr>
            <a:r>
              <a:rPr lang="en-IN" sz="1500">
                <a:latin typeface="Calibri"/>
                <a:ea typeface="Calibri"/>
                <a:cs typeface="Calibri"/>
                <a:sym typeface="Calibri"/>
              </a:rPr>
              <a:t>Packet Upload by SFTP </a:t>
            </a:r>
            <a:r>
              <a:rPr lang="en-IN" sz="1500" u="sng">
                <a:solidFill>
                  <a:schemeClr val="hlink"/>
                </a:solidFill>
                <a:latin typeface="Calibri"/>
                <a:ea typeface="Calibri"/>
                <a:cs typeface="Calibri"/>
                <a:sym typeface="Calibri"/>
                <a:hlinkClick r:id="rId3"/>
              </a:rPr>
              <a:t>http://youtu.be/f1SqqQgYCgA </a:t>
            </a:r>
            <a:endParaRPr sz="1500">
              <a:latin typeface="Calibri"/>
              <a:ea typeface="Calibri"/>
              <a:cs typeface="Calibri"/>
              <a:sym typeface="Calibri"/>
            </a:endParaRPr>
          </a:p>
          <a:p>
            <a:pPr indent="-95250" lvl="0" marL="0" rtl="0" algn="l">
              <a:spcBef>
                <a:spcPts val="0"/>
              </a:spcBef>
              <a:spcAft>
                <a:spcPts val="0"/>
              </a:spcAft>
              <a:buClr>
                <a:schemeClr val="dk1"/>
              </a:buClr>
              <a:buSzPts val="1500"/>
              <a:buFont typeface="Calibri"/>
              <a:buChar char="•"/>
            </a:pPr>
            <a:r>
              <a:rPr lang="en-IN" sz="1500">
                <a:latin typeface="Calibri"/>
                <a:ea typeface="Calibri"/>
                <a:cs typeface="Calibri"/>
                <a:sym typeface="Calibri"/>
              </a:rPr>
              <a:t>Please find below new link for Aadhaar Training videos (AadhaarMargdarshak). </a:t>
            </a:r>
            <a:br>
              <a:rPr lang="en-IN" sz="1500">
                <a:latin typeface="Calibri"/>
                <a:ea typeface="Calibri"/>
                <a:cs typeface="Calibri"/>
                <a:sym typeface="Calibri"/>
              </a:rPr>
            </a:br>
            <a:r>
              <a:rPr lang="en-IN" sz="1500" u="sng">
                <a:solidFill>
                  <a:schemeClr val="hlink"/>
                </a:solidFill>
                <a:latin typeface="Calibri"/>
                <a:ea typeface="Calibri"/>
                <a:cs typeface="Calibri"/>
                <a:sym typeface="Calibri"/>
                <a:hlinkClick r:id="rId4"/>
              </a:rPr>
              <a:t>https://www.dropbox.com/s/srk4mqwzd8o9gjy/Aadhaar%20Operator%20Margdarshak.zip?dl=0 </a:t>
            </a:r>
            <a:endParaRPr sz="1500">
              <a:latin typeface="Calibri"/>
              <a:ea typeface="Calibri"/>
              <a:cs typeface="Calibri"/>
              <a:sym typeface="Calibri"/>
            </a:endParaRPr>
          </a:p>
          <a:p>
            <a:pPr indent="-95250" lvl="0" marL="0" rtl="0" algn="just">
              <a:spcBef>
                <a:spcPts val="0"/>
              </a:spcBef>
              <a:spcAft>
                <a:spcPts val="0"/>
              </a:spcAft>
              <a:buClr>
                <a:schemeClr val="dk1"/>
              </a:buClr>
              <a:buSzPts val="1500"/>
              <a:buFont typeface="Calibri"/>
              <a:buChar char="•"/>
            </a:pPr>
            <a:r>
              <a:rPr lang="en-IN" sz="1500">
                <a:latin typeface="Calibri"/>
                <a:ea typeface="Calibri"/>
                <a:cs typeface="Calibri"/>
                <a:sym typeface="Calibri"/>
              </a:rPr>
              <a:t>Aadhaar Child Enrolment Training Video</a:t>
            </a:r>
            <a:endParaRPr sz="1500">
              <a:latin typeface="Arial"/>
              <a:ea typeface="Arial"/>
              <a:cs typeface="Arial"/>
              <a:sym typeface="Arial"/>
            </a:endParaRPr>
          </a:p>
          <a:p>
            <a:pPr indent="0" lvl="0" marL="0" rtl="0" algn="just">
              <a:spcBef>
                <a:spcPts val="0"/>
              </a:spcBef>
              <a:spcAft>
                <a:spcPts val="0"/>
              </a:spcAft>
              <a:buClr>
                <a:schemeClr val="dk1"/>
              </a:buClr>
              <a:buSzPts val="1500"/>
              <a:buNone/>
            </a:pPr>
            <a:r>
              <a:rPr lang="en-IN" sz="1500" u="sng">
                <a:solidFill>
                  <a:schemeClr val="hlink"/>
                </a:solidFill>
                <a:latin typeface="Calibri"/>
                <a:ea typeface="Calibri"/>
                <a:cs typeface="Calibri"/>
                <a:sym typeface="Calibri"/>
                <a:hlinkClick r:id="rId5"/>
              </a:rPr>
              <a:t>https://www.youtube.com/watch?v=wnn-ZNx45aU</a:t>
            </a:r>
            <a:r>
              <a:rPr lang="en-IN" sz="1500" u="sng">
                <a:solidFill>
                  <a:schemeClr val="hlink"/>
                </a:solidFill>
                <a:latin typeface="Calibri"/>
                <a:ea typeface="Calibri"/>
                <a:cs typeface="Calibri"/>
                <a:sym typeface="Calibri"/>
                <a:hlinkClick r:id="rId6"/>
              </a:rPr>
              <a:t>https://www.dropbox.com/s/keg9s83t647eku9/Aadhaar%20Child%20Enrolment%20Training%20Video.mp4?dl=0 </a:t>
            </a:r>
            <a:endParaRPr sz="1500">
              <a:latin typeface="Arial"/>
              <a:ea typeface="Arial"/>
              <a:cs typeface="Arial"/>
              <a:sym typeface="Arial"/>
            </a:endParaRPr>
          </a:p>
          <a:p>
            <a:pPr indent="-247650" lvl="0" marL="342900" rtl="0" algn="l">
              <a:spcBef>
                <a:spcPts val="300"/>
              </a:spcBef>
              <a:spcAft>
                <a:spcPts val="0"/>
              </a:spcAft>
              <a:buClr>
                <a:schemeClr val="dk1"/>
              </a:buClr>
              <a:buSzPts val="1500"/>
              <a:buNone/>
            </a:pPr>
            <a:r>
              <a:t/>
            </a:r>
            <a:endParaRPr sz="1500"/>
          </a:p>
        </p:txBody>
      </p:sp>
      <p:graphicFrame>
        <p:nvGraphicFramePr>
          <p:cNvPr id="326" name="Google Shape;326;p40"/>
          <p:cNvGraphicFramePr/>
          <p:nvPr/>
        </p:nvGraphicFramePr>
        <p:xfrm>
          <a:off x="428596" y="2857496"/>
          <a:ext cx="3000000" cy="3000000"/>
        </p:xfrm>
        <a:graphic>
          <a:graphicData uri="http://schemas.openxmlformats.org/drawingml/2006/table">
            <a:tbl>
              <a:tblPr>
                <a:noFill/>
                <a:tableStyleId>{0AEACC23-69DB-4D34-91F7-CE8C386102AC}</a:tableStyleId>
              </a:tblPr>
              <a:tblGrid>
                <a:gridCol w="1981225"/>
                <a:gridCol w="1729075"/>
                <a:gridCol w="2542275"/>
                <a:gridCol w="1892075"/>
              </a:tblGrid>
              <a:tr h="260900">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BhavnaSaraswat</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7"/>
                        </a:rPr>
                        <a:t>Bhavna.saraswat@csc.gov.in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7060051932</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Kirti Sharma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Kirti.sharma@csc.gov.in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9650888669</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Prashant Rathour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prashant.rathour@csc.gov.in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8882195958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Arun Tyagi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arun.tyagi@csc.gov.in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9910074630</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Ashwani Kumar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ashwani.kumar@csc.gov.in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8527886778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Vivek Chand Baloria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vivek.chand@csc.gov.in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9971479002</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Gaurav Chauhan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8"/>
                        </a:rPr>
                        <a:t>gaurav.chauhan@csc.gov.in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9910345930</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Kumar Pushpendra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General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kumar.pushpendra@csc.gov.in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9540007929</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Mayank Rawat</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General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mayank.rawat@csc.gov.in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9811645178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Avnish Tyagi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HOD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avnish.tyagi@csc.gov.in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9910066106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1"/>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4.6	UCL</a:t>
            </a:r>
            <a:endParaRPr/>
          </a:p>
        </p:txBody>
      </p:sp>
      <p:sp>
        <p:nvSpPr>
          <p:cNvPr id="332" name="Google Shape;332;p41"/>
          <p:cNvSpPr txBox="1"/>
          <p:nvPr>
            <p:ph idx="1" type="body"/>
          </p:nvPr>
        </p:nvSpPr>
        <p:spPr>
          <a:xfrm>
            <a:off x="457201" y="1071547"/>
            <a:ext cx="4329132" cy="4525963"/>
          </a:xfrm>
          <a:prstGeom prst="rect">
            <a:avLst/>
          </a:prstGeom>
          <a:noFill/>
          <a:ln>
            <a:noFill/>
          </a:ln>
        </p:spPr>
        <p:txBody>
          <a:bodyPr anchorCtr="0" anchor="t" bIns="25600" lIns="51200" spcFirstLastPara="1" rIns="51200" wrap="square" tIns="25600">
            <a:noAutofit/>
          </a:bodyPr>
          <a:lstStyle/>
          <a:p>
            <a:pPr indent="-342900" lvl="0" marL="342900" rtl="0" algn="l">
              <a:spcBef>
                <a:spcPts val="0"/>
              </a:spcBef>
              <a:spcAft>
                <a:spcPts val="0"/>
              </a:spcAft>
              <a:buClr>
                <a:schemeClr val="dk1"/>
              </a:buClr>
              <a:buSzPts val="1500"/>
              <a:buChar char="•"/>
            </a:pPr>
            <a:r>
              <a:rPr b="1" lang="en-IN" sz="1500" u="sng"/>
              <a:t>What Is UCL?</a:t>
            </a:r>
            <a:endParaRPr sz="1500"/>
          </a:p>
          <a:p>
            <a:pPr indent="-342900" lvl="0" marL="342900" rtl="0" algn="l">
              <a:spcBef>
                <a:spcPts val="300"/>
              </a:spcBef>
              <a:spcAft>
                <a:spcPts val="0"/>
              </a:spcAft>
              <a:buClr>
                <a:schemeClr val="dk1"/>
              </a:buClr>
              <a:buSzPts val="1500"/>
              <a:buChar char="•"/>
            </a:pPr>
            <a:r>
              <a:rPr b="1" lang="en-IN" sz="1500"/>
              <a:t>UCL stands for Update Client Lite. UIDAI developed software through which a resident can update His/her Demographic data and other Information</a:t>
            </a:r>
            <a:endParaRPr/>
          </a:p>
          <a:p>
            <a:pPr indent="-342900" lvl="0" marL="342900" rtl="0" algn="l">
              <a:spcBef>
                <a:spcPts val="300"/>
              </a:spcBef>
              <a:spcAft>
                <a:spcPts val="0"/>
              </a:spcAft>
              <a:buClr>
                <a:schemeClr val="dk1"/>
              </a:buClr>
              <a:buSzPts val="1500"/>
              <a:buChar char="•"/>
            </a:pPr>
            <a:r>
              <a:rPr lang="en-IN" sz="1500"/>
              <a:t>Demographic Data:</a:t>
            </a:r>
            <a:endParaRPr/>
          </a:p>
          <a:p>
            <a:pPr indent="-285750" lvl="1" marL="742950" rtl="0" algn="l">
              <a:spcBef>
                <a:spcPts val="300"/>
              </a:spcBef>
              <a:spcAft>
                <a:spcPts val="0"/>
              </a:spcAft>
              <a:buClr>
                <a:schemeClr val="dk1"/>
              </a:buClr>
              <a:buSzPts val="1500"/>
              <a:buChar char="–"/>
            </a:pPr>
            <a:r>
              <a:rPr lang="en-IN" sz="1500"/>
              <a:t>Name</a:t>
            </a:r>
            <a:endParaRPr/>
          </a:p>
          <a:p>
            <a:pPr indent="-285750" lvl="1" marL="742950" rtl="0" algn="l">
              <a:spcBef>
                <a:spcPts val="300"/>
              </a:spcBef>
              <a:spcAft>
                <a:spcPts val="0"/>
              </a:spcAft>
              <a:buClr>
                <a:schemeClr val="dk1"/>
              </a:buClr>
              <a:buSzPts val="1500"/>
              <a:buChar char="–"/>
            </a:pPr>
            <a:r>
              <a:rPr lang="en-IN" sz="1500"/>
              <a:t>Address</a:t>
            </a:r>
            <a:endParaRPr/>
          </a:p>
          <a:p>
            <a:pPr indent="-285750" lvl="1" marL="742950" rtl="0" algn="l">
              <a:spcBef>
                <a:spcPts val="300"/>
              </a:spcBef>
              <a:spcAft>
                <a:spcPts val="0"/>
              </a:spcAft>
              <a:buClr>
                <a:schemeClr val="dk1"/>
              </a:buClr>
              <a:buSzPts val="1500"/>
              <a:buChar char="–"/>
            </a:pPr>
            <a:r>
              <a:rPr lang="en-IN" sz="1500"/>
              <a:t>Age/DOB</a:t>
            </a:r>
            <a:endParaRPr/>
          </a:p>
          <a:p>
            <a:pPr indent="-285750" lvl="1" marL="742950" rtl="0" algn="l">
              <a:spcBef>
                <a:spcPts val="300"/>
              </a:spcBef>
              <a:spcAft>
                <a:spcPts val="0"/>
              </a:spcAft>
              <a:buClr>
                <a:schemeClr val="dk1"/>
              </a:buClr>
              <a:buSzPts val="1500"/>
              <a:buChar char="–"/>
            </a:pPr>
            <a:r>
              <a:rPr lang="en-IN" sz="1500"/>
              <a:t>Gender</a:t>
            </a:r>
            <a:endParaRPr/>
          </a:p>
          <a:p>
            <a:pPr indent="-285750" lvl="1" marL="742950" rtl="0" algn="l">
              <a:spcBef>
                <a:spcPts val="300"/>
              </a:spcBef>
              <a:spcAft>
                <a:spcPts val="0"/>
              </a:spcAft>
              <a:buClr>
                <a:schemeClr val="dk1"/>
              </a:buClr>
              <a:buSzPts val="1500"/>
              <a:buChar char="–"/>
            </a:pPr>
            <a:r>
              <a:rPr lang="en-IN" sz="1500"/>
              <a:t>Mobile</a:t>
            </a:r>
            <a:endParaRPr/>
          </a:p>
          <a:p>
            <a:pPr indent="-285750" lvl="1" marL="742950" rtl="0" algn="l">
              <a:spcBef>
                <a:spcPts val="300"/>
              </a:spcBef>
              <a:spcAft>
                <a:spcPts val="0"/>
              </a:spcAft>
              <a:buClr>
                <a:schemeClr val="dk1"/>
              </a:buClr>
              <a:buSzPts val="1500"/>
              <a:buChar char="–"/>
            </a:pPr>
            <a:r>
              <a:rPr lang="en-IN" sz="1500"/>
              <a:t>Email </a:t>
            </a:r>
            <a:endParaRPr/>
          </a:p>
          <a:p>
            <a:pPr indent="-342900" lvl="0" marL="342900" rtl="0" algn="l">
              <a:spcBef>
                <a:spcPts val="300"/>
              </a:spcBef>
              <a:spcAft>
                <a:spcPts val="0"/>
              </a:spcAft>
              <a:buClr>
                <a:schemeClr val="dk1"/>
              </a:buClr>
              <a:buSzPts val="1500"/>
              <a:buChar char="•"/>
            </a:pPr>
            <a:r>
              <a:rPr lang="en-IN" sz="1500"/>
              <a:t>Other Information</a:t>
            </a:r>
            <a:endParaRPr/>
          </a:p>
          <a:p>
            <a:pPr indent="-342900" lvl="0" marL="342900" rtl="0" algn="l">
              <a:spcBef>
                <a:spcPts val="300"/>
              </a:spcBef>
              <a:spcAft>
                <a:spcPts val="0"/>
              </a:spcAft>
              <a:buClr>
                <a:schemeClr val="dk1"/>
              </a:buClr>
              <a:buSzPts val="1500"/>
              <a:buChar char="•"/>
            </a:pPr>
            <a:r>
              <a:rPr lang="en-IN" sz="1500"/>
              <a:t>Photograph</a:t>
            </a:r>
            <a:endParaRPr/>
          </a:p>
          <a:p>
            <a:pPr indent="-342900" lvl="0" marL="342900" rtl="0" algn="l">
              <a:spcBef>
                <a:spcPts val="300"/>
              </a:spcBef>
              <a:spcAft>
                <a:spcPts val="0"/>
              </a:spcAft>
              <a:buClr>
                <a:schemeClr val="dk1"/>
              </a:buClr>
              <a:buSzPts val="1500"/>
              <a:buChar char="•"/>
            </a:pPr>
            <a:r>
              <a:rPr lang="en-IN" sz="1500"/>
              <a:t>Information sharing disclosure</a:t>
            </a:r>
            <a:endParaRPr/>
          </a:p>
          <a:p>
            <a:pPr indent="-342900" lvl="0" marL="342900" rtl="0" algn="l">
              <a:spcBef>
                <a:spcPts val="300"/>
              </a:spcBef>
              <a:spcAft>
                <a:spcPts val="0"/>
              </a:spcAft>
              <a:buClr>
                <a:schemeClr val="dk1"/>
              </a:buClr>
              <a:buSzPts val="1500"/>
              <a:buChar char="•"/>
            </a:pPr>
            <a:r>
              <a:rPr lang="en-IN" sz="1500"/>
              <a:t>Local language</a:t>
            </a:r>
            <a:endParaRPr/>
          </a:p>
        </p:txBody>
      </p:sp>
      <p:sp>
        <p:nvSpPr>
          <p:cNvPr id="333" name="Google Shape;333;p41"/>
          <p:cNvSpPr/>
          <p:nvPr/>
        </p:nvSpPr>
        <p:spPr>
          <a:xfrm>
            <a:off x="4893499" y="1000108"/>
            <a:ext cx="4072320" cy="2590863"/>
          </a:xfrm>
          <a:prstGeom prst="rect">
            <a:avLst/>
          </a:prstGeom>
          <a:noFill/>
          <a:ln>
            <a:noFill/>
          </a:ln>
        </p:spPr>
        <p:txBody>
          <a:bodyPr anchorCtr="0" anchor="t" bIns="25600" lIns="51200" spcFirstLastPara="1" rIns="51200" wrap="square" tIns="25600">
            <a:noAutofit/>
          </a:bodyPr>
          <a:lstStyle/>
          <a:p>
            <a:pPr indent="0" lvl="0" marL="0" marR="0" rtl="0" algn="l">
              <a:spcBef>
                <a:spcPts val="0"/>
              </a:spcBef>
              <a:spcAft>
                <a:spcPts val="0"/>
              </a:spcAft>
              <a:buNone/>
            </a:pPr>
            <a:r>
              <a:rPr b="1" lang="en-IN" sz="1500" u="sng">
                <a:solidFill>
                  <a:schemeClr val="dk1"/>
                </a:solidFill>
                <a:latin typeface="Calibri"/>
                <a:ea typeface="Calibri"/>
                <a:cs typeface="Calibri"/>
                <a:sym typeface="Calibri"/>
              </a:rPr>
              <a:t>Benefits of UCL</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Through UCL you can Update any Demographic Record within 24 Hours</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Resident can Update his data  Demographic details and Photograph only</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Each Update Cost only 25 Rupees</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TAX - Rs. 3.81</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VLE Share 80% - 16.95 (including TDS)</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 Wallet Deduction – 08.90</a:t>
            </a:r>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p:txBody>
      </p:sp>
      <p:pic>
        <p:nvPicPr>
          <p:cNvPr descr="Clipboard04.jpg" id="334" name="Google Shape;334;p41"/>
          <p:cNvPicPr preferRelativeResize="0"/>
          <p:nvPr/>
        </p:nvPicPr>
        <p:blipFill rotWithShape="1">
          <a:blip r:embed="rId3">
            <a:alphaModFix/>
          </a:blip>
          <a:srcRect b="0" l="0" r="0" t="0"/>
          <a:stretch/>
        </p:blipFill>
        <p:spPr>
          <a:xfrm>
            <a:off x="4500562" y="3268926"/>
            <a:ext cx="3986208" cy="2993757"/>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2"/>
          <p:cNvSpPr/>
          <p:nvPr/>
        </p:nvSpPr>
        <p:spPr>
          <a:xfrm>
            <a:off x="285720" y="690459"/>
            <a:ext cx="4608151" cy="5653239"/>
          </a:xfrm>
          <a:prstGeom prst="rect">
            <a:avLst/>
          </a:prstGeom>
          <a:noFill/>
          <a:ln>
            <a:noFill/>
          </a:ln>
        </p:spPr>
        <p:txBody>
          <a:bodyPr anchorCtr="0" anchor="ctr" bIns="25600" lIns="51200" spcFirstLastPara="1" rIns="51200" wrap="square" tIns="25600">
            <a:noAutofit/>
          </a:bodyPr>
          <a:lstStyle/>
          <a:p>
            <a:pPr indent="-404495" lvl="0" marL="404495" marR="0" rtl="0" algn="l">
              <a:spcBef>
                <a:spcPts val="0"/>
              </a:spcBef>
              <a:spcAft>
                <a:spcPts val="0"/>
              </a:spcAft>
              <a:buNone/>
            </a:pPr>
            <a:r>
              <a:rPr b="1" lang="en-IN" sz="1300">
                <a:solidFill>
                  <a:schemeClr val="dk1"/>
                </a:solidFill>
                <a:latin typeface="Calibri"/>
                <a:ea typeface="Calibri"/>
                <a:cs typeface="Calibri"/>
                <a:sym typeface="Calibri"/>
              </a:rPr>
              <a:t>HARDWARE REQUIREMENTS</a:t>
            </a:r>
            <a:endParaRPr/>
          </a:p>
          <a:p>
            <a:pPr indent="-404495" lvl="0" marL="404495" marR="0" rtl="0" algn="l">
              <a:spcBef>
                <a:spcPts val="0"/>
              </a:spcBef>
              <a:spcAft>
                <a:spcPts val="0"/>
              </a:spcAft>
              <a:buNone/>
            </a:pPr>
            <a:r>
              <a:t/>
            </a:r>
            <a:endParaRPr b="1" sz="1300">
              <a:solidFill>
                <a:schemeClr val="dk1"/>
              </a:solidFill>
              <a:latin typeface="Calibri"/>
              <a:ea typeface="Calibri"/>
              <a:cs typeface="Calibri"/>
              <a:sym typeface="Calibri"/>
            </a:endParaRPr>
          </a:p>
          <a:p>
            <a:pPr indent="-404495" lvl="0" marL="404495" marR="0" rtl="0" algn="l">
              <a:spcBef>
                <a:spcPts val="0"/>
              </a:spcBef>
              <a:spcAft>
                <a:spcPts val="0"/>
              </a:spcAft>
              <a:buClr>
                <a:schemeClr val="dk1"/>
              </a:buClr>
              <a:buSzPts val="1300"/>
              <a:buFont typeface="Noto Sans Symbols"/>
              <a:buChar char="⮚"/>
            </a:pPr>
            <a:r>
              <a:rPr b="1" lang="en-IN" sz="1300">
                <a:solidFill>
                  <a:schemeClr val="dk1"/>
                </a:solidFill>
                <a:latin typeface="Calibri"/>
                <a:ea typeface="Calibri"/>
                <a:cs typeface="Calibri"/>
                <a:sym typeface="Calibri"/>
              </a:rPr>
              <a:t>Laptop Specification</a:t>
            </a:r>
            <a:endParaRPr/>
          </a:p>
          <a:p>
            <a:pPr indent="-321945" lvl="0" marL="404495" marR="0" rtl="0" algn="l">
              <a:spcBef>
                <a:spcPts val="0"/>
              </a:spcBef>
              <a:spcAft>
                <a:spcPts val="0"/>
              </a:spcAft>
              <a:buClr>
                <a:schemeClr val="dk1"/>
              </a:buClr>
              <a:buSzPts val="1300"/>
              <a:buFont typeface="Noto Sans Symbols"/>
              <a:buNone/>
            </a:pPr>
            <a:r>
              <a:t/>
            </a:r>
            <a:endParaRPr sz="1300">
              <a:solidFill>
                <a:schemeClr val="dk1"/>
              </a:solidFill>
              <a:latin typeface="Calibri"/>
              <a:ea typeface="Calibri"/>
              <a:cs typeface="Calibri"/>
              <a:sym typeface="Calibri"/>
            </a:endParaRPr>
          </a:p>
          <a:p>
            <a:pPr indent="-404495" lvl="0" marL="404495" marR="0" rtl="0" algn="l">
              <a:spcBef>
                <a:spcPts val="0"/>
              </a:spcBef>
              <a:spcAft>
                <a:spcPts val="0"/>
              </a:spcAft>
              <a:buNone/>
            </a:pPr>
            <a:r>
              <a:rPr lang="en-IN" sz="1300">
                <a:solidFill>
                  <a:schemeClr val="dk1"/>
                </a:solidFill>
                <a:latin typeface="Calibri"/>
                <a:ea typeface="Calibri"/>
                <a:cs typeface="Calibri"/>
                <a:sym typeface="Calibri"/>
              </a:rPr>
              <a:t>1.	2Ghz,Dual core or later </a:t>
            </a:r>
            <a:endParaRPr/>
          </a:p>
          <a:p>
            <a:pPr indent="-404495" lvl="0" marL="404495" marR="0" rtl="0" algn="l">
              <a:spcBef>
                <a:spcPts val="0"/>
              </a:spcBef>
              <a:spcAft>
                <a:spcPts val="0"/>
              </a:spcAft>
              <a:buNone/>
            </a:pPr>
            <a:r>
              <a:rPr lang="en-IN" sz="1300">
                <a:solidFill>
                  <a:schemeClr val="dk1"/>
                </a:solidFill>
                <a:latin typeface="Calibri"/>
                <a:ea typeface="Calibri"/>
                <a:cs typeface="Calibri"/>
                <a:sym typeface="Calibri"/>
              </a:rPr>
              <a:t>2.	3GB RAM or higher </a:t>
            </a:r>
            <a:endParaRPr/>
          </a:p>
          <a:p>
            <a:pPr indent="-404495" lvl="0" marL="404495" marR="0" rtl="0" algn="l">
              <a:spcBef>
                <a:spcPts val="0"/>
              </a:spcBef>
              <a:spcAft>
                <a:spcPts val="0"/>
              </a:spcAft>
              <a:buNone/>
            </a:pPr>
            <a:r>
              <a:rPr lang="en-IN" sz="1300">
                <a:solidFill>
                  <a:schemeClr val="dk1"/>
                </a:solidFill>
                <a:latin typeface="Calibri"/>
                <a:ea typeface="Calibri"/>
                <a:cs typeface="Calibri"/>
                <a:sym typeface="Calibri"/>
              </a:rPr>
              <a:t>3.	160GB HDD </a:t>
            </a:r>
            <a:endParaRPr/>
          </a:p>
          <a:p>
            <a:pPr indent="-404495" lvl="0" marL="404495" marR="0" rtl="0" algn="l">
              <a:spcBef>
                <a:spcPts val="0"/>
              </a:spcBef>
              <a:spcAft>
                <a:spcPts val="0"/>
              </a:spcAft>
              <a:buNone/>
            </a:pPr>
            <a:r>
              <a:rPr lang="en-IN" sz="1300">
                <a:solidFill>
                  <a:schemeClr val="dk1"/>
                </a:solidFill>
                <a:latin typeface="Calibri"/>
                <a:ea typeface="Calibri"/>
                <a:cs typeface="Calibri"/>
                <a:sym typeface="Calibri"/>
              </a:rPr>
              <a:t>4.	Dedicated USB 2.0 Port(minimum 5 ports 	</a:t>
            </a:r>
            <a:endParaRPr/>
          </a:p>
          <a:p>
            <a:pPr indent="-404495" lvl="0" marL="404495" marR="0" rtl="0" algn="l">
              <a:spcBef>
                <a:spcPts val="0"/>
              </a:spcBef>
              <a:spcAft>
                <a:spcPts val="0"/>
              </a:spcAft>
              <a:buNone/>
            </a:pPr>
            <a:r>
              <a:rPr lang="en-IN" sz="1300">
                <a:solidFill>
                  <a:schemeClr val="dk1"/>
                </a:solidFill>
                <a:latin typeface="Calibri"/>
                <a:ea typeface="Calibri"/>
                <a:cs typeface="Calibri"/>
                <a:sym typeface="Calibri"/>
              </a:rPr>
              <a:t>5.	Note: (Windows Vista/any 64 bit Operating System is not supported)</a:t>
            </a:r>
            <a:endParaRPr/>
          </a:p>
          <a:p>
            <a:pPr indent="-404495" lvl="0" marL="404495" marR="0" rtl="0" algn="l">
              <a:spcBef>
                <a:spcPts val="0"/>
              </a:spcBef>
              <a:spcAft>
                <a:spcPts val="0"/>
              </a:spcAft>
              <a:buClr>
                <a:schemeClr val="dk1"/>
              </a:buClr>
              <a:buSzPts val="1300"/>
              <a:buFont typeface="Calibri"/>
              <a:buAutoNum type="arabicPeriod" startAt="6"/>
            </a:pPr>
            <a:r>
              <a:rPr lang="en-IN" sz="1300">
                <a:solidFill>
                  <a:schemeClr val="dk1"/>
                </a:solidFill>
                <a:latin typeface="Calibri"/>
                <a:ea typeface="Calibri"/>
                <a:cs typeface="Calibri"/>
                <a:sym typeface="Calibri"/>
              </a:rPr>
              <a:t>Latest Java should be installed 	</a:t>
            </a:r>
            <a:endParaRPr/>
          </a:p>
          <a:p>
            <a:pPr indent="-321945" lvl="0" marL="404495" marR="0" rtl="0" algn="l">
              <a:spcBef>
                <a:spcPts val="0"/>
              </a:spcBef>
              <a:spcAft>
                <a:spcPts val="0"/>
              </a:spcAft>
              <a:buClr>
                <a:schemeClr val="dk1"/>
              </a:buClr>
              <a:buSzPts val="1300"/>
              <a:buFont typeface="Noto Sans Symbols"/>
              <a:buNone/>
            </a:pPr>
            <a:r>
              <a:t/>
            </a:r>
            <a:endParaRPr sz="1300">
              <a:solidFill>
                <a:schemeClr val="dk1"/>
              </a:solidFill>
              <a:latin typeface="Calibri"/>
              <a:ea typeface="Calibri"/>
              <a:cs typeface="Calibri"/>
              <a:sym typeface="Calibri"/>
            </a:endParaRPr>
          </a:p>
          <a:p>
            <a:pPr indent="-404495" lvl="0" marL="404495" marR="0" rtl="0" algn="l">
              <a:spcBef>
                <a:spcPts val="0"/>
              </a:spcBef>
              <a:spcAft>
                <a:spcPts val="0"/>
              </a:spcAft>
              <a:buClr>
                <a:schemeClr val="dk1"/>
              </a:buClr>
              <a:buSzPts val="1300"/>
              <a:buFont typeface="Noto Sans Symbols"/>
              <a:buChar char="⮚"/>
            </a:pPr>
            <a:r>
              <a:rPr b="1" lang="en-IN" sz="1300">
                <a:solidFill>
                  <a:schemeClr val="dk1"/>
                </a:solidFill>
                <a:latin typeface="Calibri"/>
                <a:ea typeface="Calibri"/>
                <a:cs typeface="Calibri"/>
                <a:sym typeface="Calibri"/>
              </a:rPr>
              <a:t>Single Fingerprint Device Model </a:t>
            </a:r>
            <a:endParaRPr/>
          </a:p>
          <a:p>
            <a:pPr indent="-404495" lvl="0" marL="404495" marR="0" rtl="0" algn="l">
              <a:spcBef>
                <a:spcPts val="0"/>
              </a:spcBef>
              <a:spcAft>
                <a:spcPts val="0"/>
              </a:spcAft>
              <a:buNone/>
            </a:pPr>
            <a:r>
              <a:rPr lang="en-IN" sz="1300">
                <a:solidFill>
                  <a:schemeClr val="dk1"/>
                </a:solidFill>
                <a:latin typeface="Calibri"/>
                <a:ea typeface="Calibri"/>
                <a:cs typeface="Calibri"/>
                <a:sym typeface="Calibri"/>
              </a:rPr>
              <a:t>1.	Morpho - MSO 1300 </a:t>
            </a:r>
            <a:endParaRPr/>
          </a:p>
          <a:p>
            <a:pPr indent="-404495" lvl="0" marL="404495" marR="0" rtl="0" algn="l">
              <a:spcBef>
                <a:spcPts val="0"/>
              </a:spcBef>
              <a:spcAft>
                <a:spcPts val="0"/>
              </a:spcAft>
              <a:buNone/>
            </a:pPr>
            <a:r>
              <a:rPr lang="en-IN" sz="1300">
                <a:solidFill>
                  <a:schemeClr val="dk1"/>
                </a:solidFill>
                <a:latin typeface="Calibri"/>
                <a:ea typeface="Calibri"/>
                <a:cs typeface="Calibri"/>
                <a:sym typeface="Calibri"/>
              </a:rPr>
              <a:t>2.	Secugen</a:t>
            </a:r>
            <a:endParaRPr sz="1300">
              <a:solidFill>
                <a:schemeClr val="dk1"/>
              </a:solidFill>
              <a:latin typeface="Calibri"/>
              <a:ea typeface="Calibri"/>
              <a:cs typeface="Calibri"/>
              <a:sym typeface="Calibri"/>
            </a:endParaRPr>
          </a:p>
          <a:p>
            <a:pPr indent="-404495" lvl="0" marL="404495" marR="0" rtl="0" algn="l">
              <a:spcBef>
                <a:spcPts val="0"/>
              </a:spcBef>
              <a:spcAft>
                <a:spcPts val="0"/>
              </a:spcAft>
              <a:buNone/>
            </a:pPr>
            <a:r>
              <a:rPr lang="en-IN" sz="1300">
                <a:solidFill>
                  <a:schemeClr val="dk1"/>
                </a:solidFill>
                <a:latin typeface="Calibri"/>
                <a:ea typeface="Calibri"/>
                <a:cs typeface="Calibri"/>
                <a:sym typeface="Calibri"/>
              </a:rPr>
              <a:t>3.	3M CSD 200i</a:t>
            </a:r>
            <a:endParaRPr/>
          </a:p>
          <a:p>
            <a:pPr indent="-404495" lvl="0" marL="404495" marR="0" rtl="0" algn="l">
              <a:spcBef>
                <a:spcPts val="0"/>
              </a:spcBef>
              <a:spcAft>
                <a:spcPts val="0"/>
              </a:spcAft>
              <a:buNone/>
            </a:pPr>
            <a:r>
              <a:rPr lang="en-IN" sz="1300">
                <a:solidFill>
                  <a:schemeClr val="dk1"/>
                </a:solidFill>
                <a:latin typeface="Calibri"/>
                <a:ea typeface="Calibri"/>
                <a:cs typeface="Calibri"/>
                <a:sym typeface="Calibri"/>
              </a:rPr>
              <a:t>4.	Mantra MFS 100</a:t>
            </a:r>
            <a:endParaRPr/>
          </a:p>
          <a:p>
            <a:pPr indent="-404495" lvl="0" marL="404495" marR="0" rtl="0" algn="l">
              <a:spcBef>
                <a:spcPts val="0"/>
              </a:spcBef>
              <a:spcAft>
                <a:spcPts val="0"/>
              </a:spcAft>
              <a:buNone/>
            </a:pPr>
            <a:r>
              <a:t/>
            </a:r>
            <a:endParaRPr sz="1300">
              <a:solidFill>
                <a:schemeClr val="dk1"/>
              </a:solidFill>
              <a:latin typeface="Calibri"/>
              <a:ea typeface="Calibri"/>
              <a:cs typeface="Calibri"/>
              <a:sym typeface="Calibri"/>
            </a:endParaRPr>
          </a:p>
          <a:p>
            <a:pPr indent="-404495" lvl="0" marL="404495" marR="0" rtl="0" algn="l">
              <a:spcBef>
                <a:spcPts val="0"/>
              </a:spcBef>
              <a:spcAft>
                <a:spcPts val="0"/>
              </a:spcAft>
              <a:buNone/>
            </a:pPr>
            <a:r>
              <a:rPr b="1" lang="en-IN" sz="1300">
                <a:solidFill>
                  <a:schemeClr val="dk1"/>
                </a:solidFill>
                <a:latin typeface="Calibri"/>
                <a:ea typeface="Calibri"/>
                <a:cs typeface="Calibri"/>
                <a:sym typeface="Calibri"/>
              </a:rPr>
              <a:t>Pre-Requisites</a:t>
            </a:r>
            <a:endParaRPr/>
          </a:p>
          <a:p>
            <a:pPr indent="-404495" lvl="0" marL="404495" marR="0" rtl="0" algn="l">
              <a:spcBef>
                <a:spcPts val="0"/>
              </a:spcBef>
              <a:spcAft>
                <a:spcPts val="0"/>
              </a:spcAft>
              <a:buNone/>
            </a:pPr>
            <a:r>
              <a:t/>
            </a:r>
            <a:endParaRPr b="1" sz="1300">
              <a:solidFill>
                <a:schemeClr val="dk1"/>
              </a:solidFill>
              <a:latin typeface="Calibri"/>
              <a:ea typeface="Calibri"/>
              <a:cs typeface="Calibri"/>
              <a:sym typeface="Calibri"/>
            </a:endParaRPr>
          </a:p>
          <a:p>
            <a:pPr indent="-404495" lvl="0" marL="404495" marR="0" rtl="0" algn="l">
              <a:spcBef>
                <a:spcPts val="0"/>
              </a:spcBef>
              <a:spcAft>
                <a:spcPts val="0"/>
              </a:spcAft>
              <a:buNone/>
            </a:pPr>
            <a:r>
              <a:rPr lang="en-IN" sz="1300">
                <a:solidFill>
                  <a:schemeClr val="dk1"/>
                </a:solidFill>
                <a:latin typeface="Calibri"/>
                <a:ea typeface="Calibri"/>
                <a:cs typeface="Calibri"/>
                <a:sym typeface="Calibri"/>
              </a:rPr>
              <a:t>•	Administrator should have the 3 digit Registrar Code provided by UIDAI </a:t>
            </a:r>
            <a:endParaRPr/>
          </a:p>
          <a:p>
            <a:pPr indent="-404495" lvl="0" marL="404495" marR="0" rtl="0" algn="l">
              <a:spcBef>
                <a:spcPts val="0"/>
              </a:spcBef>
              <a:spcAft>
                <a:spcPts val="0"/>
              </a:spcAft>
              <a:buNone/>
            </a:pPr>
            <a:r>
              <a:rPr lang="en-IN" sz="1300">
                <a:solidFill>
                  <a:schemeClr val="dk1"/>
                </a:solidFill>
                <a:latin typeface="Calibri"/>
                <a:ea typeface="Calibri"/>
                <a:cs typeface="Calibri"/>
                <a:sym typeface="Calibri"/>
              </a:rPr>
              <a:t>•	Administrator should have the 4 digit Enrolment Agency Code provided by UIDAI </a:t>
            </a:r>
            <a:endParaRPr/>
          </a:p>
          <a:p>
            <a:pPr indent="-404495" lvl="0" marL="404495" marR="0" rtl="0" algn="l">
              <a:spcBef>
                <a:spcPts val="0"/>
              </a:spcBef>
              <a:spcAft>
                <a:spcPts val="0"/>
              </a:spcAft>
              <a:buNone/>
            </a:pPr>
            <a:r>
              <a:rPr lang="en-IN" sz="1300">
                <a:solidFill>
                  <a:schemeClr val="dk1"/>
                </a:solidFill>
                <a:latin typeface="Calibri"/>
                <a:ea typeface="Calibri"/>
                <a:cs typeface="Calibri"/>
                <a:sym typeface="Calibri"/>
              </a:rPr>
              <a:t>•	Administrator should have the Station ID to be assigned to the system </a:t>
            </a:r>
            <a:endParaRPr/>
          </a:p>
          <a:p>
            <a:pPr indent="-404495" lvl="0" marL="404495" marR="0" rtl="0" algn="l">
              <a:spcBef>
                <a:spcPts val="0"/>
              </a:spcBef>
              <a:spcAft>
                <a:spcPts val="0"/>
              </a:spcAft>
              <a:buNone/>
            </a:pPr>
            <a:r>
              <a:rPr lang="en-IN" sz="1300">
                <a:solidFill>
                  <a:schemeClr val="dk1"/>
                </a:solidFill>
                <a:latin typeface="Calibri"/>
                <a:ea typeface="Calibri"/>
                <a:cs typeface="Calibri"/>
                <a:sym typeface="Calibri"/>
              </a:rPr>
              <a:t>•	Administrator should have the Enrolment agency specific user name and password to register the enrolment client. </a:t>
            </a:r>
            <a:endParaRPr sz="1300">
              <a:solidFill>
                <a:schemeClr val="dk1"/>
              </a:solidFill>
              <a:latin typeface="Calibri"/>
              <a:ea typeface="Calibri"/>
              <a:cs typeface="Calibri"/>
              <a:sym typeface="Calibri"/>
            </a:endParaRPr>
          </a:p>
        </p:txBody>
      </p:sp>
      <p:sp>
        <p:nvSpPr>
          <p:cNvPr id="340" name="Google Shape;340;p42"/>
          <p:cNvSpPr/>
          <p:nvPr/>
        </p:nvSpPr>
        <p:spPr>
          <a:xfrm>
            <a:off x="4786333" y="847595"/>
            <a:ext cx="4143764" cy="5653239"/>
          </a:xfrm>
          <a:prstGeom prst="rect">
            <a:avLst/>
          </a:prstGeom>
          <a:noFill/>
          <a:ln>
            <a:noFill/>
          </a:ln>
        </p:spPr>
        <p:txBody>
          <a:bodyPr anchorCtr="0" anchor="t" bIns="25600" lIns="51200" spcFirstLastPara="1" rIns="51200" wrap="square" tIns="25600">
            <a:noAutofit/>
          </a:bodyPr>
          <a:lstStyle/>
          <a:p>
            <a:pPr indent="-404495" lvl="0" marL="404495"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The enrolment client/UCL users (operators/supervisors) should have applied for an UID </a:t>
            </a:r>
            <a:endParaRPr/>
          </a:p>
          <a:p>
            <a:pPr indent="-404495" lvl="0" marL="404495"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Administrator should need Document verifier, who is a government retired person of Class C &amp; above </a:t>
            </a:r>
            <a:endParaRPr/>
          </a:p>
          <a:p>
            <a:pPr indent="-404495" lvl="0" marL="404495"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Administrator should have corresponding windows login created in the system </a:t>
            </a:r>
            <a:endParaRPr/>
          </a:p>
          <a:p>
            <a:pPr indent="-404495" lvl="0" marL="404495"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System should be connected to Internet.</a:t>
            </a:r>
            <a:endParaRPr/>
          </a:p>
          <a:p>
            <a:pPr indent="-404495" lvl="0" marL="404495"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Verifier  required for Documents checking</a:t>
            </a:r>
            <a:endParaRPr/>
          </a:p>
          <a:p>
            <a:pPr indent="-404495" lvl="0" marL="404495"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Resident must be enrolled earlier in Aadhaar process for UCL</a:t>
            </a:r>
            <a:endParaRPr/>
          </a:p>
          <a:p>
            <a:pPr indent="-321945" lvl="0" marL="404495" marR="0" rtl="0" algn="l">
              <a:spcBef>
                <a:spcPts val="0"/>
              </a:spcBef>
              <a:spcAft>
                <a:spcPts val="0"/>
              </a:spcAft>
              <a:buClr>
                <a:schemeClr val="dk1"/>
              </a:buClr>
              <a:buSzPts val="1300"/>
              <a:buFont typeface="Calibri"/>
              <a:buNone/>
            </a:pPr>
            <a:r>
              <a:t/>
            </a:r>
            <a:endParaRPr sz="1300">
              <a:solidFill>
                <a:schemeClr val="dk1"/>
              </a:solidFill>
              <a:latin typeface="Calibri"/>
              <a:ea typeface="Calibri"/>
              <a:cs typeface="Calibri"/>
              <a:sym typeface="Calibri"/>
            </a:endParaRPr>
          </a:p>
          <a:p>
            <a:pPr indent="-404495" lvl="0" marL="404495" marR="0" rtl="0" algn="l">
              <a:spcBef>
                <a:spcPts val="0"/>
              </a:spcBef>
              <a:spcAft>
                <a:spcPts val="0"/>
              </a:spcAft>
              <a:buClr>
                <a:schemeClr val="dk1"/>
              </a:buClr>
              <a:buSzPts val="1300"/>
              <a:buFont typeface="Noto Sans Symbols"/>
              <a:buChar char="⮚"/>
            </a:pPr>
            <a:r>
              <a:rPr b="1" lang="en-IN" sz="1300">
                <a:solidFill>
                  <a:schemeClr val="dk1"/>
                </a:solidFill>
                <a:latin typeface="Calibri"/>
                <a:ea typeface="Calibri"/>
                <a:cs typeface="Calibri"/>
                <a:sym typeface="Calibri"/>
              </a:rPr>
              <a:t>How does UCL Work?</a:t>
            </a:r>
            <a:endParaRPr/>
          </a:p>
          <a:p>
            <a:pPr indent="-321945" lvl="0" marL="404495" marR="0" rtl="0" algn="l">
              <a:spcBef>
                <a:spcPts val="0"/>
              </a:spcBef>
              <a:spcAft>
                <a:spcPts val="0"/>
              </a:spcAft>
              <a:buClr>
                <a:schemeClr val="dk1"/>
              </a:buClr>
              <a:buSzPts val="1300"/>
              <a:buFont typeface="Noto Sans Symbols"/>
              <a:buNone/>
            </a:pPr>
            <a:r>
              <a:t/>
            </a:r>
            <a:endParaRPr b="1" sz="1300">
              <a:solidFill>
                <a:schemeClr val="dk1"/>
              </a:solidFill>
              <a:latin typeface="Calibri"/>
              <a:ea typeface="Calibri"/>
              <a:cs typeface="Calibri"/>
              <a:sym typeface="Calibri"/>
            </a:endParaRPr>
          </a:p>
          <a:p>
            <a:pPr indent="-404495" lvl="0" marL="404495"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Update Request: This tab helps to fetch the resident information upon single fingerprint (any finger) authentication of resident. </a:t>
            </a:r>
            <a:endParaRPr/>
          </a:p>
          <a:p>
            <a:pPr indent="-404495" lvl="0" marL="404495"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Demographic:  This tab helps operator to edit and update demographic information of resident &amp; information sharing consent. </a:t>
            </a:r>
            <a:endParaRPr/>
          </a:p>
          <a:p>
            <a:pPr indent="-404495" lvl="0" marL="404495"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References: This tab imposes operator to upload documents of proof based upon the updates made to resident’s information. </a:t>
            </a:r>
            <a:endParaRPr/>
          </a:p>
          <a:p>
            <a:pPr indent="-404495" lvl="0" marL="404495"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Photograph: This tab is optional and used to update photographs of resident. </a:t>
            </a:r>
            <a:endParaRPr/>
          </a:p>
          <a:p>
            <a:pPr indent="-404495" lvl="0" marL="404495"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Review: This tab helps operator to check the changes made on the resident’s information before confirmation. </a:t>
            </a:r>
            <a:endParaRPr sz="13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6"/>
          <p:cNvSpPr txBox="1"/>
          <p:nvPr>
            <p:ph type="title"/>
          </p:nvPr>
        </p:nvSpPr>
        <p:spPr>
          <a:xfrm>
            <a:off x="457200" y="476237"/>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b="1" lang="en-IN" sz="3800">
                <a:solidFill>
                  <a:srgbClr val="002060"/>
                </a:solidFill>
                <a:latin typeface="Jim Nightshade"/>
                <a:ea typeface="Jim Nightshade"/>
                <a:cs typeface="Jim Nightshade"/>
                <a:sym typeface="Jim Nightshade"/>
              </a:rPr>
              <a:t>1. CSC Introduction</a:t>
            </a:r>
            <a:br>
              <a:rPr b="1" lang="en-IN" sz="3800">
                <a:solidFill>
                  <a:srgbClr val="002060"/>
                </a:solidFill>
                <a:latin typeface="Jim Nightshade"/>
                <a:ea typeface="Jim Nightshade"/>
                <a:cs typeface="Jim Nightshade"/>
                <a:sym typeface="Jim Nightshade"/>
              </a:rPr>
            </a:br>
            <a:endParaRPr sz="3800">
              <a:solidFill>
                <a:srgbClr val="002060"/>
              </a:solidFill>
              <a:latin typeface="Jim Nightshade"/>
              <a:ea typeface="Jim Nightshade"/>
              <a:cs typeface="Jim Nightshade"/>
              <a:sym typeface="Jim Nightshade"/>
            </a:endParaRPr>
          </a:p>
        </p:txBody>
      </p:sp>
      <p:sp>
        <p:nvSpPr>
          <p:cNvPr id="158" name="Google Shape;158;p16"/>
          <p:cNvSpPr txBox="1"/>
          <p:nvPr>
            <p:ph idx="1" type="body"/>
          </p:nvPr>
        </p:nvSpPr>
        <p:spPr>
          <a:xfrm>
            <a:off x="457200" y="1189053"/>
            <a:ext cx="6758235" cy="4525963"/>
          </a:xfrm>
          <a:prstGeom prst="rect">
            <a:avLst/>
          </a:prstGeom>
          <a:noFill/>
          <a:ln>
            <a:noFill/>
          </a:ln>
        </p:spPr>
        <p:txBody>
          <a:bodyPr anchorCtr="0" anchor="t" bIns="25600" lIns="51200" spcFirstLastPara="1" rIns="51200" wrap="square" tIns="25600">
            <a:noAutofit/>
          </a:bodyPr>
          <a:lstStyle/>
          <a:p>
            <a:pPr indent="-320040" lvl="0" marL="320040" rtl="0" algn="just">
              <a:spcBef>
                <a:spcPts val="0"/>
              </a:spcBef>
              <a:spcAft>
                <a:spcPts val="0"/>
              </a:spcAft>
              <a:buClr>
                <a:schemeClr val="dk1"/>
              </a:buClr>
              <a:buSzPts val="1500"/>
              <a:buFont typeface="Calibri"/>
              <a:buAutoNum type="romanLcPeriod"/>
            </a:pPr>
            <a:r>
              <a:rPr lang="en-IN" sz="1500"/>
              <a:t>I.	Common Services Centers (CSCs) are a strategic cornerstone of the Digital India programme. CSCs are envisaged as assisted front-end ICT (Information and Communication Technology) enabled centres for delivery of various G2C (Government to Citizen) and other B2C (Business to Citizen) services to the citizens. These are managed and operated by local skilled enterpreneurs. The service portfolio, including G2C services, enable a sustainable rural enterprise providing employment opportunities to local poplulation.</a:t>
            </a:r>
            <a:endParaRPr/>
          </a:p>
          <a:p>
            <a:pPr indent="-320040" lvl="0" marL="320040" rtl="0" algn="just">
              <a:spcBef>
                <a:spcPts val="0"/>
              </a:spcBef>
              <a:spcAft>
                <a:spcPts val="0"/>
              </a:spcAft>
              <a:buClr>
                <a:schemeClr val="dk1"/>
              </a:buClr>
              <a:buSzPts val="1500"/>
              <a:buFont typeface="Calibri"/>
              <a:buAutoNum type="romanLcPeriod"/>
            </a:pPr>
            <a:r>
              <a:rPr lang="en-IN" sz="1500"/>
              <a:t>II.	CSC e-Governance Services India Limited is a Special Purpose Vehicle (CSC SPV) incorporated under the Companies Act, 1956 by the Ministry of Electronics and Information Technology (MeitY), Government of India, to interalia monitor the implementation of the Common Services Centers Scheme. It provides a centralized collaborative framework for delivery of services to citizens through CSCs, besides ensuring systemic viability and sustainability of the scheme.</a:t>
            </a:r>
            <a:endParaRPr/>
          </a:p>
          <a:p>
            <a:pPr indent="-320040" lvl="0" marL="320040" rtl="0" algn="just">
              <a:spcBef>
                <a:spcPts val="0"/>
              </a:spcBef>
              <a:spcAft>
                <a:spcPts val="0"/>
              </a:spcAft>
              <a:buClr>
                <a:schemeClr val="dk1"/>
              </a:buClr>
              <a:buSzPts val="1500"/>
              <a:buFont typeface="Calibri"/>
              <a:buAutoNum type="romanLcPeriod"/>
            </a:pPr>
            <a:r>
              <a:rPr lang="en-IN" sz="1500"/>
              <a:t>III.	The focus of this programme is to bring transformation to relaize IT (India Talent) + IT (Information Technology) = IT (India Tomorrow).</a:t>
            </a:r>
            <a:endParaRPr/>
          </a:p>
          <a:p>
            <a:pPr indent="-320040" lvl="0" marL="320040" rtl="0" algn="just">
              <a:spcBef>
                <a:spcPts val="0"/>
              </a:spcBef>
              <a:spcAft>
                <a:spcPts val="0"/>
              </a:spcAft>
              <a:buClr>
                <a:schemeClr val="dk1"/>
              </a:buClr>
              <a:buSzPts val="1500"/>
              <a:buFont typeface="Calibri"/>
              <a:buAutoNum type="romanLcPeriod"/>
            </a:pPr>
            <a:r>
              <a:rPr lang="en-IN" sz="1500"/>
              <a:t>IV.	From the learnings of implemetation of CSC Scheme, government  launched the CSC Scheme as CSC 2.0 to achive its vision of delivering various servcies to citizens at Gram Panchayat level. The vision of CSC 2.0 is ‘One Panchayat, One CSC’. It envisages establishment of 2.5 lakh CSCs covering all Gram Panchayats in the country to provide e-services to citizens. CSC 2.0 aims to further improve the availability and accessibility of services to the rural population.</a:t>
            </a:r>
            <a:endParaRPr sz="1500"/>
          </a:p>
        </p:txBody>
      </p:sp>
      <p:pic>
        <p:nvPicPr>
          <p:cNvPr descr="C:\Users\ABEY\Desktop\Op11.png" id="159" name="Google Shape;159;p16"/>
          <p:cNvPicPr preferRelativeResize="0"/>
          <p:nvPr/>
        </p:nvPicPr>
        <p:blipFill rotWithShape="1">
          <a:blip r:embed="rId3">
            <a:alphaModFix/>
          </a:blip>
          <a:srcRect b="0" l="0" r="0" t="0"/>
          <a:stretch/>
        </p:blipFill>
        <p:spPr>
          <a:xfrm>
            <a:off x="7358082" y="714356"/>
            <a:ext cx="1714480" cy="5264417"/>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3"/>
          <p:cNvSpPr/>
          <p:nvPr/>
        </p:nvSpPr>
        <p:spPr>
          <a:xfrm>
            <a:off x="606847" y="2000240"/>
            <a:ext cx="7108697" cy="1205868"/>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b="1" lang="en-IN" sz="1500">
                <a:solidFill>
                  <a:schemeClr val="dk1"/>
                </a:solidFill>
                <a:latin typeface="Calibri"/>
                <a:ea typeface="Calibri"/>
                <a:cs typeface="Calibri"/>
                <a:sym typeface="Calibri"/>
              </a:rPr>
              <a:t>Manual Guide:</a:t>
            </a:r>
            <a:endParaRPr sz="1500">
              <a:solidFill>
                <a:schemeClr val="dk1"/>
              </a:solidFill>
              <a:latin typeface="Arial"/>
              <a:ea typeface="Arial"/>
              <a:cs typeface="Arial"/>
              <a:sym typeface="Arial"/>
            </a:endParaRPr>
          </a:p>
          <a:p>
            <a:pPr indent="-95250" lvl="0" marL="0" marR="0" rtl="0" algn="just">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https://drive.google.com/file/d/1s12GxM5q_jpX3VE-dsvVMCpIjGaeiLvm/view?usp=sharing</a:t>
            </a:r>
            <a:endParaRPr sz="1500">
              <a:solidFill>
                <a:schemeClr val="dk1"/>
              </a:solidFill>
              <a:latin typeface="Arial"/>
              <a:ea typeface="Arial"/>
              <a:cs typeface="Arial"/>
              <a:sym typeface="Arial"/>
            </a:endParaRPr>
          </a:p>
          <a:p>
            <a:pPr indent="0" lvl="0" marL="0" marR="0" rtl="0" algn="just">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just">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p:txBody>
      </p:sp>
      <p:graphicFrame>
        <p:nvGraphicFramePr>
          <p:cNvPr id="346" name="Google Shape;346;p43"/>
          <p:cNvGraphicFramePr/>
          <p:nvPr/>
        </p:nvGraphicFramePr>
        <p:xfrm>
          <a:off x="678291" y="3429000"/>
          <a:ext cx="3000000" cy="3000000"/>
        </p:xfrm>
        <a:graphic>
          <a:graphicData uri="http://schemas.openxmlformats.org/drawingml/2006/table">
            <a:tbl>
              <a:tblPr>
                <a:noFill/>
                <a:tableStyleId>{0AEACC23-69DB-4D34-91F7-CE8C386102AC}</a:tableStyleId>
              </a:tblPr>
              <a:tblGrid>
                <a:gridCol w="1508250"/>
                <a:gridCol w="1316275"/>
                <a:gridCol w="2282925"/>
                <a:gridCol w="1286800"/>
              </a:tblGrid>
              <a:tr h="293550">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Gaurav Chauhan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3"/>
                        </a:rPr>
                        <a:t>gaurav.chauhan@csc.gov.in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9910345930</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Avnish Tyagi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HOD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4"/>
                        </a:rPr>
                        <a:t>avnish.tyagi@csc.gov.in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9910066106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4"/>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b="1" lang="en-IN" sz="3800">
                <a:solidFill>
                  <a:srgbClr val="002060"/>
                </a:solidFill>
                <a:latin typeface="Jim Nightshade"/>
                <a:ea typeface="Jim Nightshade"/>
                <a:cs typeface="Jim Nightshade"/>
                <a:sym typeface="Jim Nightshade"/>
              </a:rPr>
              <a:t>4.7	Digital Seva Kendra(DSK)</a:t>
            </a:r>
            <a:endParaRPr/>
          </a:p>
        </p:txBody>
      </p:sp>
      <p:sp>
        <p:nvSpPr>
          <p:cNvPr id="352" name="Google Shape;352;p44"/>
          <p:cNvSpPr/>
          <p:nvPr/>
        </p:nvSpPr>
        <p:spPr>
          <a:xfrm>
            <a:off x="499680" y="1142984"/>
            <a:ext cx="8430416" cy="5130019"/>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lang="en-IN" sz="1500">
                <a:solidFill>
                  <a:schemeClr val="dk1"/>
                </a:solidFill>
                <a:latin typeface="Calibri"/>
                <a:ea typeface="Calibri"/>
                <a:cs typeface="Calibri"/>
                <a:sym typeface="Calibri"/>
              </a:rPr>
              <a:t>DSK stands for Digital Seva Kendra. CSC has started DSK to provide digital services easily to urban citizens. Although, we provide Aadhaar service in most of states through VLEs but it seems very difficult to provide these services in urban areas. Therefore, CSC started DSK mainly with a focus on urban areas for providing services easily.</a:t>
            </a:r>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CSC hires operators for different areas and provides them all devices related to the service within government premises.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Necessary information about centre and operator: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Centre selection:</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Centres will be opened at government premises as per the guidelines of UIDAI.</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Written approval from the government department required (Annexure-I).</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Room, electricity, Internet, Table, Chair etc will be provided by the department.</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Operator and Hardware will be managed by CSC SPV.</a:t>
            </a:r>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 </a:t>
            </a:r>
            <a:r>
              <a:rPr b="1" lang="en-IN" sz="1500">
                <a:solidFill>
                  <a:schemeClr val="dk1"/>
                </a:solidFill>
                <a:latin typeface="Calibri"/>
                <a:ea typeface="Calibri"/>
                <a:cs typeface="Calibri"/>
                <a:sym typeface="Calibri"/>
              </a:rPr>
              <a:t>Eligibility Criteria for Operator:</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The candidate must be between the age group of 18-30 years.</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If the candidate wants to apply as a DSK Operator in CSC, he / she need to be </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10 +2 pass.</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The candidate must have NSEIT certificate as Aadhaar Supervisor.</a:t>
            </a:r>
            <a:endParaRPr/>
          </a:p>
          <a:p>
            <a:pPr indent="0" lvl="0" marL="0" marR="0" rtl="0" algn="just">
              <a:spcBef>
                <a:spcPts val="0"/>
              </a:spcBef>
              <a:spcAft>
                <a:spcPts val="0"/>
              </a:spcAft>
              <a:buNone/>
            </a:pPr>
            <a:r>
              <a:t/>
            </a:r>
            <a:endParaRPr sz="15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5"/>
          <p:cNvSpPr/>
          <p:nvPr/>
        </p:nvSpPr>
        <p:spPr>
          <a:xfrm>
            <a:off x="642569" y="802271"/>
            <a:ext cx="7608807" cy="4206690"/>
          </a:xfrm>
          <a:prstGeom prst="rect">
            <a:avLst/>
          </a:prstGeom>
          <a:noFill/>
          <a:ln>
            <a:noFill/>
          </a:ln>
        </p:spPr>
        <p:txBody>
          <a:bodyPr anchorCtr="0" anchor="t" bIns="25600" lIns="51200" spcFirstLastPara="1" rIns="51200" wrap="square" tIns="25600">
            <a:noAutofit/>
          </a:bodyPr>
          <a:lstStyle/>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Documents of Operators</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Voter ID Card/Aadhaar Card as POI (proof Of Id).</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Aadhaar Card as a POA (Proof Of address).</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Bank Pass Book First page/ Cancelled cheque.</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PAN No. / Acknowledgement slip of apply for.</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Resume</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State will share the offer letter with Operators after that credentials being activated by UIDAI.</a:t>
            </a:r>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 </a:t>
            </a:r>
            <a:r>
              <a:rPr b="1" lang="en-IN" sz="1500" u="sng">
                <a:solidFill>
                  <a:schemeClr val="dk1"/>
                </a:solidFill>
                <a:latin typeface="Calibri"/>
                <a:ea typeface="Calibri"/>
                <a:cs typeface="Calibri"/>
                <a:sym typeface="Calibri"/>
              </a:rPr>
              <a:t>Centre Deployment:</a:t>
            </a:r>
            <a:endParaRPr/>
          </a:p>
          <a:p>
            <a:pPr indent="0" lvl="0" marL="0" marR="0" rtl="0" algn="just">
              <a:spcBef>
                <a:spcPts val="0"/>
              </a:spcBef>
              <a:spcAft>
                <a:spcPts val="0"/>
              </a:spcAft>
              <a:buNone/>
            </a:pPr>
            <a:r>
              <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Needs to coordinate with HO to bring the hardware for the centres.</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Centre should be well promoted before opening.</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Invite media and Local newspapers in inauguration.</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Centre details of active centre will be entered in MIS.</a:t>
            </a:r>
            <a:endParaRPr/>
          </a:p>
          <a:p>
            <a:pPr indent="0" lvl="0" marL="0" marR="0" rtl="0" algn="just">
              <a:spcBef>
                <a:spcPts val="0"/>
              </a:spcBef>
              <a:spcAft>
                <a:spcPts val="0"/>
              </a:spcAft>
              <a:buClr>
                <a:schemeClr val="dk1"/>
              </a:buClr>
              <a:buSzPts val="1500"/>
              <a:buFont typeface="Calibri"/>
              <a:buNone/>
            </a:pPr>
            <a:r>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a:solidFill>
                  <a:schemeClr val="dk1"/>
                </a:solidFill>
                <a:latin typeface="Calibri"/>
                <a:ea typeface="Calibri"/>
                <a:cs typeface="Calibri"/>
                <a:sym typeface="Calibri"/>
              </a:rPr>
              <a:t>Manual Guide: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u="sng">
                <a:solidFill>
                  <a:srgbClr val="0563C1"/>
                </a:solidFill>
                <a:latin typeface="Calibri"/>
                <a:ea typeface="Calibri"/>
                <a:cs typeface="Calibri"/>
                <a:sym typeface="Calibri"/>
              </a:rPr>
              <a:t>https://drive.google.com/file/d/16YeSHIxQyJIXhbHUszeJDjtxeM0vAPRr/view?usp=sharing</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Calibri"/>
              <a:ea typeface="Calibri"/>
              <a:cs typeface="Calibri"/>
              <a:sym typeface="Calibri"/>
            </a:endParaRPr>
          </a:p>
        </p:txBody>
      </p:sp>
      <p:graphicFrame>
        <p:nvGraphicFramePr>
          <p:cNvPr id="358" name="Google Shape;358;p45"/>
          <p:cNvGraphicFramePr/>
          <p:nvPr/>
        </p:nvGraphicFramePr>
        <p:xfrm>
          <a:off x="714348" y="5040926"/>
          <a:ext cx="3000000" cy="3000000"/>
        </p:xfrm>
        <a:graphic>
          <a:graphicData uri="http://schemas.openxmlformats.org/drawingml/2006/table">
            <a:tbl>
              <a:tblPr>
                <a:noFill/>
                <a:tableStyleId>{0AEACC23-69DB-4D34-91F7-CE8C386102AC}</a:tableStyleId>
              </a:tblPr>
              <a:tblGrid>
                <a:gridCol w="1811575"/>
                <a:gridCol w="1581000"/>
                <a:gridCol w="2742075"/>
                <a:gridCol w="1545600"/>
              </a:tblGrid>
              <a:tr h="293550">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BhavnaSaraswat</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3"/>
                        </a:rPr>
                        <a:t>Bhavna.saraswat@csc.gov.in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7060051932</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Gaurav Chauhan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4"/>
                        </a:rPr>
                        <a:t>gaurav.chauhan@csc.gov.in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9910345930</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Avnish Tyagi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HOD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5"/>
                        </a:rPr>
                        <a:t>avnish.tyagi@csc.gov.in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9910066106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6"/>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4.8	UJALA</a:t>
            </a:r>
            <a:endParaRPr/>
          </a:p>
        </p:txBody>
      </p:sp>
      <p:sp>
        <p:nvSpPr>
          <p:cNvPr id="364" name="Google Shape;364;p46"/>
          <p:cNvSpPr/>
          <p:nvPr/>
        </p:nvSpPr>
        <p:spPr>
          <a:xfrm>
            <a:off x="463958" y="809607"/>
            <a:ext cx="8216083" cy="3514192"/>
          </a:xfrm>
          <a:prstGeom prst="rect">
            <a:avLst/>
          </a:prstGeom>
          <a:noFill/>
          <a:ln>
            <a:noFill/>
          </a:ln>
        </p:spPr>
        <p:txBody>
          <a:bodyPr anchorCtr="0" anchor="t" bIns="25600" lIns="51200" spcFirstLastPara="1" rIns="51200" wrap="square" tIns="25600">
            <a:noAutofit/>
          </a:bodyPr>
          <a:lstStyle/>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The initiative is part of the Government of India’s efforts to spread the message of energy efficiency in the country. UJALA scheme aims to promote efficient use of energy at the residential level; enhance the awareness of consumers about the efficacy of using energy efficient appliances and aggregating demand to reduce the high initial costs thus facilitating higher uptake of LED lights by residential users.</a:t>
            </a:r>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For operations kindly refer enclosed process manual.</a:t>
            </a:r>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Major Roles to be played by all VLE’s under this Services:</a:t>
            </a:r>
            <a:endParaRPr/>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	Procurement of Ujala products through Digital Seva Portal.</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	Sale of Ujala products as per the listed MRP.</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	Mandatory entry of the product issuance to each customer. This data will be required to 	process VLE payment.</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	VLEs who have received stock, have to punch on Digital Seva Portal.</a:t>
            </a:r>
            <a:endParaRPr/>
          </a:p>
        </p:txBody>
      </p:sp>
      <p:graphicFrame>
        <p:nvGraphicFramePr>
          <p:cNvPr id="365" name="Google Shape;365;p46"/>
          <p:cNvGraphicFramePr/>
          <p:nvPr/>
        </p:nvGraphicFramePr>
        <p:xfrm>
          <a:off x="571125" y="4762509"/>
          <a:ext cx="3000000" cy="3000000"/>
        </p:xfrm>
        <a:graphic>
          <a:graphicData uri="http://schemas.openxmlformats.org/drawingml/2006/table">
            <a:tbl>
              <a:tblPr>
                <a:noFill/>
                <a:tableStyleId>{0AEACC23-69DB-4D34-91F7-CE8C386102AC}</a:tableStyleId>
              </a:tblPr>
              <a:tblGrid>
                <a:gridCol w="643000"/>
                <a:gridCol w="2559275"/>
                <a:gridCol w="588925"/>
                <a:gridCol w="2331175"/>
                <a:gridCol w="588925"/>
                <a:gridCol w="1361900"/>
              </a:tblGrid>
              <a:tr h="250200">
                <a:tc rowSpan="2">
                  <a:txBody>
                    <a:bodyPr/>
                    <a:lstStyle/>
                    <a:p>
                      <a:pPr indent="0" lvl="0" marL="0" marR="0" rtl="0" algn="ctr">
                        <a:spcBef>
                          <a:spcPts val="0"/>
                        </a:spcBef>
                        <a:spcAft>
                          <a:spcPts val="0"/>
                        </a:spcAft>
                        <a:buNone/>
                      </a:pPr>
                      <a:r>
                        <a:rPr b="1" i="0" lang="en-IN" sz="1500" u="none" cap="none" strike="noStrike">
                          <a:solidFill>
                            <a:srgbClr val="000000"/>
                          </a:solidFill>
                          <a:latin typeface="Calibri"/>
                          <a:ea typeface="Calibri"/>
                          <a:cs typeface="Calibri"/>
                          <a:sym typeface="Calibri"/>
                        </a:rPr>
                        <a:t>S.No</a:t>
                      </a:r>
                      <a:endParaRPr b="1"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9"/>
                    </a:solidFill>
                  </a:tcPr>
                </a:tc>
                <a:tc rowSpan="2">
                  <a:txBody>
                    <a:bodyPr/>
                    <a:lstStyle/>
                    <a:p>
                      <a:pPr indent="0" lvl="0" marL="0" marR="0" rtl="0" algn="ctr">
                        <a:spcBef>
                          <a:spcPts val="0"/>
                        </a:spcBef>
                        <a:spcAft>
                          <a:spcPts val="0"/>
                        </a:spcAft>
                        <a:buNone/>
                      </a:pPr>
                      <a:r>
                        <a:rPr b="1" i="0" lang="en-IN" sz="1500" u="none" cap="none" strike="noStrike">
                          <a:solidFill>
                            <a:srgbClr val="000000"/>
                          </a:solidFill>
                          <a:latin typeface="Calibri"/>
                          <a:ea typeface="Calibri"/>
                          <a:cs typeface="Calibri"/>
                          <a:sym typeface="Calibri"/>
                        </a:rPr>
                        <a:t>Product</a:t>
                      </a:r>
                      <a:endParaRPr b="1"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9"/>
                    </a:solidFill>
                  </a:tcPr>
                </a:tc>
                <a:tc rowSpan="2">
                  <a:txBody>
                    <a:bodyPr/>
                    <a:lstStyle/>
                    <a:p>
                      <a:pPr indent="0" lvl="0" marL="0" marR="0" rtl="0" algn="ctr">
                        <a:spcBef>
                          <a:spcPts val="0"/>
                        </a:spcBef>
                        <a:spcAft>
                          <a:spcPts val="0"/>
                        </a:spcAft>
                        <a:buNone/>
                      </a:pPr>
                      <a:r>
                        <a:rPr b="1" i="0" lang="en-IN" sz="1500" u="none" cap="none" strike="noStrike">
                          <a:solidFill>
                            <a:srgbClr val="000000"/>
                          </a:solidFill>
                          <a:latin typeface="Calibri"/>
                          <a:ea typeface="Calibri"/>
                          <a:cs typeface="Calibri"/>
                          <a:sym typeface="Calibri"/>
                        </a:rPr>
                        <a:t>MRP</a:t>
                      </a:r>
                      <a:endParaRPr b="1"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9"/>
                    </a:solidFill>
                  </a:tcPr>
                </a:tc>
                <a:tc>
                  <a:txBody>
                    <a:bodyPr/>
                    <a:lstStyle/>
                    <a:p>
                      <a:pPr indent="0" lvl="0" marL="0" marR="0" rtl="0" algn="ctr">
                        <a:spcBef>
                          <a:spcPts val="0"/>
                        </a:spcBef>
                        <a:spcAft>
                          <a:spcPts val="0"/>
                        </a:spcAft>
                        <a:buNone/>
                      </a:pPr>
                      <a:r>
                        <a:rPr b="1" i="0" lang="en-IN" sz="1500" u="none" cap="none" strike="noStrike">
                          <a:solidFill>
                            <a:srgbClr val="000000"/>
                          </a:solidFill>
                          <a:latin typeface="Calibri"/>
                          <a:ea typeface="Calibri"/>
                          <a:cs typeface="Calibri"/>
                          <a:sym typeface="Calibri"/>
                        </a:rPr>
                        <a:t>VLE Commission </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9"/>
                    </a:solidFill>
                  </a:tcPr>
                </a:tc>
                <a:tc rowSpan="2">
                  <a:txBody>
                    <a:bodyPr/>
                    <a:lstStyle/>
                    <a:p>
                      <a:pPr indent="0" lvl="0" marL="0" marR="0" rtl="0" algn="ctr">
                        <a:spcBef>
                          <a:spcPts val="0"/>
                        </a:spcBef>
                        <a:spcAft>
                          <a:spcPts val="0"/>
                        </a:spcAft>
                        <a:buNone/>
                      </a:pPr>
                      <a:r>
                        <a:rPr b="1" i="0" lang="en-IN" sz="1500" u="none" cap="none" strike="noStrike">
                          <a:solidFill>
                            <a:srgbClr val="000000"/>
                          </a:solidFill>
                          <a:latin typeface="Calibri"/>
                          <a:ea typeface="Calibri"/>
                          <a:cs typeface="Calibri"/>
                          <a:sym typeface="Calibri"/>
                        </a:rPr>
                        <a:t>TDS</a:t>
                      </a:r>
                      <a:endParaRPr b="1"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9"/>
                    </a:solidFill>
                  </a:tcPr>
                </a:tc>
                <a:tc rowSpan="2">
                  <a:txBody>
                    <a:bodyPr/>
                    <a:lstStyle/>
                    <a:p>
                      <a:pPr indent="0" lvl="0" marL="0" marR="0" rtl="0" algn="ctr">
                        <a:spcBef>
                          <a:spcPts val="0"/>
                        </a:spcBef>
                        <a:spcAft>
                          <a:spcPts val="0"/>
                        </a:spcAft>
                        <a:buNone/>
                      </a:pPr>
                      <a:r>
                        <a:rPr b="1" i="0" lang="en-IN" sz="1500" u="none" cap="none" strike="noStrike">
                          <a:solidFill>
                            <a:srgbClr val="000000"/>
                          </a:solidFill>
                          <a:latin typeface="Calibri"/>
                          <a:ea typeface="Calibri"/>
                          <a:cs typeface="Calibri"/>
                          <a:sym typeface="Calibri"/>
                        </a:rPr>
                        <a:t>Net VLE Commission</a:t>
                      </a:r>
                      <a:endParaRPr b="1"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9"/>
                    </a:solidFill>
                  </a:tcPr>
                </a:tc>
              </a:tr>
              <a:tr h="250200">
                <a:tc vMerge="1"/>
                <a:tc vMerge="1"/>
                <a:tc vMerge="1"/>
                <a:tc>
                  <a:txBody>
                    <a:bodyPr/>
                    <a:lstStyle/>
                    <a:p>
                      <a:pPr indent="0" lvl="0" marL="0" marR="0" rtl="0" algn="ctr">
                        <a:spcBef>
                          <a:spcPts val="0"/>
                        </a:spcBef>
                        <a:spcAft>
                          <a:spcPts val="0"/>
                        </a:spcAft>
                        <a:buNone/>
                      </a:pPr>
                      <a:r>
                        <a:rPr b="1" i="0" lang="en-IN" sz="1500" u="none" cap="none" strike="noStrike">
                          <a:solidFill>
                            <a:srgbClr val="000000"/>
                          </a:solidFill>
                          <a:latin typeface="Calibri"/>
                          <a:ea typeface="Calibri"/>
                          <a:cs typeface="Calibri"/>
                          <a:sym typeface="Calibri"/>
                        </a:rPr>
                        <a:t>(Exclusive GST)</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2EFD9"/>
                    </a:solidFill>
                  </a:tcPr>
                </a:tc>
                <a:tc vMerge="1"/>
                <a:tc vMerge="1"/>
              </a:tr>
              <a:tr h="250200">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1</a:t>
                      </a:r>
                      <a:endParaRPr b="0"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LED-Bulb</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70</a:t>
                      </a:r>
                      <a:endParaRPr b="0"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4</a:t>
                      </a:r>
                      <a:endParaRPr b="0"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0.2</a:t>
                      </a:r>
                      <a:endParaRPr b="0"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3.8</a:t>
                      </a:r>
                      <a:endParaRPr b="0"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0200">
                <a:tc>
                  <a:txBody>
                    <a:bodyPr/>
                    <a:lstStyle/>
                    <a:p>
                      <a:pPr indent="0" lvl="0" marL="0" marR="0" rtl="0" algn="ctr">
                        <a:spcBef>
                          <a:spcPts val="0"/>
                        </a:spcBef>
                        <a:spcAft>
                          <a:spcPts val="0"/>
                        </a:spcAft>
                        <a:buNone/>
                      </a:pPr>
                      <a:r>
                        <a:rPr b="0" i="0" lang="en-IN" sz="1500" u="sng" cap="none" strike="noStrike">
                          <a:solidFill>
                            <a:srgbClr val="000000"/>
                          </a:solidFill>
                          <a:latin typeface="Calibri"/>
                          <a:ea typeface="Calibri"/>
                          <a:cs typeface="Calibri"/>
                          <a:sym typeface="Calibri"/>
                        </a:rPr>
                        <a:t>2</a:t>
                      </a:r>
                      <a:endParaRPr b="0" i="0" sz="1500" u="sng"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*LED- Tube light</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220</a:t>
                      </a:r>
                      <a:endParaRPr b="0"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9</a:t>
                      </a:r>
                      <a:endParaRPr b="0"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0.45</a:t>
                      </a:r>
                      <a:endParaRPr b="0"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8.55</a:t>
                      </a:r>
                      <a:endParaRPr b="0"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50200">
                <a:tc>
                  <a:txBody>
                    <a:bodyPr/>
                    <a:lstStyle/>
                    <a:p>
                      <a:pPr indent="0" lvl="0" marL="0" marR="0" rtl="0" algn="ctr">
                        <a:spcBef>
                          <a:spcPts val="0"/>
                        </a:spcBef>
                        <a:spcAft>
                          <a:spcPts val="0"/>
                        </a:spcAft>
                        <a:buNone/>
                      </a:pPr>
                      <a:r>
                        <a:rPr b="0" i="0" lang="en-IN" sz="1500" u="sng" cap="none" strike="noStrike">
                          <a:solidFill>
                            <a:srgbClr val="000000"/>
                          </a:solidFill>
                          <a:latin typeface="Calibri"/>
                          <a:ea typeface="Calibri"/>
                          <a:cs typeface="Calibri"/>
                          <a:sym typeface="Calibri"/>
                        </a:rPr>
                        <a:t>3</a:t>
                      </a:r>
                      <a:endParaRPr b="0" i="0" sz="1500" u="sng"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*Fan</a:t>
                      </a:r>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1200</a:t>
                      </a:r>
                      <a:endParaRPr b="0"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37</a:t>
                      </a:r>
                      <a:endParaRPr b="0"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1.85</a:t>
                      </a:r>
                      <a:endParaRPr b="0"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0" i="0" lang="en-IN" sz="1500" u="none" cap="none" strike="noStrike">
                          <a:solidFill>
                            <a:srgbClr val="000000"/>
                          </a:solidFill>
                          <a:latin typeface="Calibri"/>
                          <a:ea typeface="Calibri"/>
                          <a:cs typeface="Calibri"/>
                          <a:sym typeface="Calibri"/>
                        </a:rPr>
                        <a:t>35.15</a:t>
                      </a:r>
                      <a:endParaRPr b="0" i="0" sz="1500" u="none" cap="none" strike="noStrike">
                        <a:solidFill>
                          <a:srgbClr val="000000"/>
                        </a:solidFill>
                        <a:latin typeface="Calibri"/>
                        <a:ea typeface="Calibri"/>
                        <a:cs typeface="Calibri"/>
                        <a:sym typeface="Calibri"/>
                      </a:endParaRPr>
                    </a:p>
                  </a:txBody>
                  <a:tcPr marT="6350" marB="0" marR="4775" marL="47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66" name="Google Shape;366;p46"/>
          <p:cNvSpPr/>
          <p:nvPr/>
        </p:nvSpPr>
        <p:spPr>
          <a:xfrm>
            <a:off x="571125" y="4143380"/>
            <a:ext cx="4570809" cy="513371"/>
          </a:xfrm>
          <a:prstGeom prst="rect">
            <a:avLst/>
          </a:prstGeom>
          <a:noFill/>
          <a:ln>
            <a:noFill/>
          </a:ln>
        </p:spPr>
        <p:txBody>
          <a:bodyPr anchorCtr="0" anchor="t" bIns="25600" lIns="51200" spcFirstLastPara="1" rIns="51200" wrap="square" tIns="25600">
            <a:noAutofit/>
          </a:bodyPr>
          <a:lstStyle/>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Ujala Products financials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graphicFrame>
        <p:nvGraphicFramePr>
          <p:cNvPr id="371" name="Google Shape;371;p47"/>
          <p:cNvGraphicFramePr/>
          <p:nvPr/>
        </p:nvGraphicFramePr>
        <p:xfrm>
          <a:off x="357158" y="2040530"/>
          <a:ext cx="3000000" cy="3000000"/>
        </p:xfrm>
        <a:graphic>
          <a:graphicData uri="http://schemas.openxmlformats.org/drawingml/2006/table">
            <a:tbl>
              <a:tblPr>
                <a:noFill/>
                <a:tableStyleId>{0AEACC23-69DB-4D34-91F7-CE8C386102AC}</a:tableStyleId>
              </a:tblPr>
              <a:tblGrid>
                <a:gridCol w="1904250"/>
                <a:gridCol w="1661900"/>
                <a:gridCol w="2882350"/>
                <a:gridCol w="1624675"/>
              </a:tblGrid>
              <a:tr h="293550">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Vivek Chand Baloria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3"/>
                        </a:rPr>
                        <a:t>vivek.chand@csc.gov.in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9971479002</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Mayank Rawat</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General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4"/>
                        </a:rPr>
                        <a:t>mayank.rawat@csc.gov.in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9811645178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Avnish Tyagi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HOD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5"/>
                        </a:rPr>
                        <a:t>avnish.tyagi@csc.gov.in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9910066106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72" name="Google Shape;372;p47"/>
          <p:cNvSpPr/>
          <p:nvPr/>
        </p:nvSpPr>
        <p:spPr>
          <a:xfrm>
            <a:off x="357158" y="1183274"/>
            <a:ext cx="8501859" cy="975036"/>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b="1" lang="en-IN" sz="1500">
                <a:solidFill>
                  <a:schemeClr val="dk1"/>
                </a:solidFill>
                <a:latin typeface="Calibri"/>
                <a:ea typeface="Calibri"/>
                <a:cs typeface="Calibri"/>
                <a:sym typeface="Calibri"/>
              </a:rPr>
              <a:t>Manual Guide:</a:t>
            </a:r>
            <a:endParaRPr sz="1500">
              <a:solidFill>
                <a:schemeClr val="dk1"/>
              </a:solidFill>
              <a:latin typeface="Arial"/>
              <a:ea typeface="Arial"/>
              <a:cs typeface="Arial"/>
              <a:sym typeface="Arial"/>
            </a:endParaRPr>
          </a:p>
          <a:p>
            <a:pPr indent="0" lvl="0" marL="0" marR="0" rtl="0" algn="l">
              <a:spcBef>
                <a:spcPts val="0"/>
              </a:spcBef>
              <a:spcAft>
                <a:spcPts val="0"/>
              </a:spcAft>
              <a:buNone/>
            </a:pPr>
            <a:r>
              <a:rPr lang="en-IN" sz="1500" u="sng">
                <a:solidFill>
                  <a:schemeClr val="hlink"/>
                </a:solidFill>
                <a:latin typeface="Calibri"/>
                <a:ea typeface="Calibri"/>
                <a:cs typeface="Calibri"/>
                <a:sym typeface="Calibri"/>
                <a:hlinkClick r:id="rId6"/>
              </a:rPr>
              <a:t>http://118.185.194.112/newsletter/images/User%20Manual%20for%20UJALA%20Products_V1.0.pdf</a:t>
            </a:r>
            <a:endParaRPr sz="1500">
              <a:solidFill>
                <a:schemeClr val="dk1"/>
              </a:solidFill>
              <a:latin typeface="Arial"/>
              <a:ea typeface="Arial"/>
              <a:cs typeface="Arial"/>
              <a:sym typeface="Arial"/>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pic>
        <p:nvPicPr>
          <p:cNvPr descr="Clipboard05.jpg" id="373" name="Google Shape;373;p47"/>
          <p:cNvPicPr preferRelativeResize="0"/>
          <p:nvPr/>
        </p:nvPicPr>
        <p:blipFill rotWithShape="1">
          <a:blip r:embed="rId7">
            <a:alphaModFix/>
          </a:blip>
          <a:srcRect b="0" l="0" r="0" t="0"/>
          <a:stretch/>
        </p:blipFill>
        <p:spPr>
          <a:xfrm>
            <a:off x="1928794" y="3286124"/>
            <a:ext cx="4532621" cy="331787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8"/>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4.9	LED MMU</a:t>
            </a:r>
            <a:endParaRPr/>
          </a:p>
        </p:txBody>
      </p:sp>
      <p:sp>
        <p:nvSpPr>
          <p:cNvPr id="379" name="Google Shape;379;p48"/>
          <p:cNvSpPr/>
          <p:nvPr/>
        </p:nvSpPr>
        <p:spPr>
          <a:xfrm>
            <a:off x="356792" y="1238235"/>
            <a:ext cx="8180361" cy="3745025"/>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CSC PROMOTES LED BULB MANUFACTURING UNIT IN PURSUIT OF ITS MISSION TO CREATE ECOVILLAGES.</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CSC SPV launched the service for LED Bulb Manufacturing to achieve our mission of converting rural villages into “LED Villages”.</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Our aim is to create 100 such villages in year 2017.</a:t>
            </a:r>
            <a:endParaRPr/>
          </a:p>
          <a:p>
            <a:pPr indent="0" lvl="0" marL="0" marR="0" rtl="0" algn="just">
              <a:spcBef>
                <a:spcPts val="0"/>
              </a:spcBef>
              <a:spcAft>
                <a:spcPts val="0"/>
              </a:spcAft>
              <a:buClr>
                <a:schemeClr val="dk1"/>
              </a:buClr>
              <a:buSzPts val="1500"/>
              <a:buFont typeface="Calibri"/>
              <a:buNone/>
            </a:pPr>
            <a:r>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 BENEFITS OF CSC LED BULBS:-</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LED products of CSC lasts longer because no ballast is required to ignite the bulb. Solid-state technology means that all light is generated electronically, eliminating the need for a physical spark. This means that less parts of the fixture can break, further reducing maintenance time. LED driver is so strong that can manage the high and low voltages in the Villages.</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LED usage among our VLEs is on a steady increase in the light of Digital India and LED Village project. We will also help VLEs to get following registrations for their LED Setups:</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Details of the units with the information: Manufacturing Units introduce by CSCSPV at an affordable price</a:t>
            </a:r>
            <a:endParaRPr/>
          </a:p>
          <a:p>
            <a:pPr indent="0" lvl="0" marL="0" marR="0" rtl="0" algn="just">
              <a:spcBef>
                <a:spcPts val="0"/>
              </a:spcBef>
              <a:spcAft>
                <a:spcPts val="0"/>
              </a:spcAft>
              <a:buClr>
                <a:schemeClr val="dk1"/>
              </a:buClr>
              <a:buSzPts val="1500"/>
              <a:buFont typeface="Calibri"/>
              <a:buNone/>
            </a:pPr>
            <a:r>
              <a:t/>
            </a:r>
            <a:endParaRPr sz="1500">
              <a:solidFill>
                <a:schemeClr val="dk1"/>
              </a:solidFill>
              <a:latin typeface="Arial"/>
              <a:ea typeface="Arial"/>
              <a:cs typeface="Arial"/>
              <a:sym typeface="Arial"/>
            </a:endParaRPr>
          </a:p>
        </p:txBody>
      </p:sp>
      <p:pic>
        <p:nvPicPr>
          <p:cNvPr descr="Clipboard06.jpg" id="380" name="Google Shape;380;p48"/>
          <p:cNvPicPr preferRelativeResize="0"/>
          <p:nvPr/>
        </p:nvPicPr>
        <p:blipFill rotWithShape="1">
          <a:blip r:embed="rId3">
            <a:alphaModFix/>
          </a:blip>
          <a:srcRect b="0" l="1561" r="1562" t="0"/>
          <a:stretch/>
        </p:blipFill>
        <p:spPr>
          <a:xfrm>
            <a:off x="142844" y="4719413"/>
            <a:ext cx="8858312" cy="213858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9"/>
          <p:cNvSpPr/>
          <p:nvPr/>
        </p:nvSpPr>
        <p:spPr>
          <a:xfrm>
            <a:off x="356792" y="857233"/>
            <a:ext cx="4858150" cy="3052528"/>
          </a:xfrm>
          <a:prstGeom prst="rect">
            <a:avLst/>
          </a:prstGeom>
          <a:noFill/>
          <a:ln>
            <a:noFill/>
          </a:ln>
        </p:spPr>
        <p:txBody>
          <a:bodyPr anchorCtr="0" anchor="t" bIns="25600" lIns="51200" spcFirstLastPara="1" rIns="51200" wrap="square" tIns="25600">
            <a:noAutofit/>
          </a:bodyPr>
          <a:lstStyle/>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A. TYPE LED MMU</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Pro LED MMU Unit</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Basic LED MMU Unit</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Small Kit for Home Use</a:t>
            </a:r>
            <a:endParaRPr sz="1500">
              <a:solidFill>
                <a:schemeClr val="dk1"/>
              </a:solidFill>
              <a:latin typeface="Calibri"/>
              <a:ea typeface="Calibri"/>
              <a:cs typeface="Calibri"/>
              <a:sym typeface="Calibri"/>
            </a:endParaRPr>
          </a:p>
          <a:p>
            <a:pPr indent="-95250" lvl="0" marL="0" marR="0" rtl="0" algn="just">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LED Raw Material</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LED light bulbs can be used anywhere to save energy and money. Available in a variety of shapes and sizes, these high-quality LED bulbs utilize state-of-the-art, high-performance technology and extremely durable.</a:t>
            </a:r>
            <a:endParaRPr/>
          </a:p>
          <a:p>
            <a:pPr indent="0" lvl="0" marL="0" marR="0" rtl="0" algn="just">
              <a:spcBef>
                <a:spcPts val="0"/>
              </a:spcBef>
              <a:spcAft>
                <a:spcPts val="0"/>
              </a:spcAft>
              <a:buNone/>
            </a:pPr>
            <a:r>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a:solidFill>
                  <a:schemeClr val="dk1"/>
                </a:solidFill>
                <a:latin typeface="Calibri"/>
                <a:ea typeface="Calibri"/>
                <a:cs typeface="Calibri"/>
                <a:sym typeface="Calibri"/>
              </a:rPr>
              <a:t>Video Guide:</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u="sng">
                <a:solidFill>
                  <a:schemeClr val="hlink"/>
                </a:solidFill>
                <a:latin typeface="Calibri"/>
                <a:ea typeface="Calibri"/>
                <a:cs typeface="Calibri"/>
                <a:sym typeface="Calibri"/>
                <a:hlinkClick r:id="rId3"/>
              </a:rPr>
              <a:t>https://www.youtube.com/watch?v=qNEUJfkZcIQ</a:t>
            </a:r>
            <a:endParaRPr sz="15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500">
              <a:solidFill>
                <a:schemeClr val="dk1"/>
              </a:solidFill>
              <a:latin typeface="Arial"/>
              <a:ea typeface="Arial"/>
              <a:cs typeface="Arial"/>
              <a:sym typeface="Arial"/>
            </a:endParaRPr>
          </a:p>
        </p:txBody>
      </p:sp>
      <p:graphicFrame>
        <p:nvGraphicFramePr>
          <p:cNvPr id="386" name="Google Shape;386;p49"/>
          <p:cNvGraphicFramePr/>
          <p:nvPr/>
        </p:nvGraphicFramePr>
        <p:xfrm>
          <a:off x="428236" y="4381507"/>
          <a:ext cx="3000000" cy="3000000"/>
        </p:xfrm>
        <a:graphic>
          <a:graphicData uri="http://schemas.openxmlformats.org/drawingml/2006/table">
            <a:tbl>
              <a:tblPr>
                <a:noFill/>
                <a:tableStyleId>{0AEACC23-69DB-4D34-91F7-CE8C386102AC}</a:tableStyleId>
              </a:tblPr>
              <a:tblGrid>
                <a:gridCol w="1993600"/>
                <a:gridCol w="1739850"/>
                <a:gridCol w="3017575"/>
                <a:gridCol w="1572225"/>
              </a:tblGrid>
              <a:tr h="293550">
                <a:tc>
                  <a:txBody>
                    <a:bodyPr/>
                    <a:lstStyle/>
                    <a:p>
                      <a:pPr indent="0" lvl="0" marL="0" marR="0" rtl="0" algn="ctr">
                        <a:lnSpc>
                          <a:spcPct val="107000"/>
                        </a:lnSpc>
                        <a:spcBef>
                          <a:spcPts val="0"/>
                        </a:spcBef>
                        <a:spcAft>
                          <a:spcPts val="0"/>
                        </a:spcAft>
                        <a:buNone/>
                      </a:pPr>
                      <a:r>
                        <a:rPr b="1" lang="en-IN" sz="1800" u="none" cap="none" strike="noStrike">
                          <a:solidFill>
                            <a:srgbClr val="000000"/>
                          </a:solidFill>
                          <a:latin typeface="Calibri"/>
                          <a:ea typeface="Calibri"/>
                          <a:cs typeface="Calibri"/>
                          <a:sym typeface="Calibri"/>
                        </a:rPr>
                        <a:t>Name</a:t>
                      </a:r>
                      <a:endParaRPr sz="18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800" u="none" cap="none" strike="noStrike">
                          <a:solidFill>
                            <a:srgbClr val="000000"/>
                          </a:solidFill>
                          <a:latin typeface="Calibri"/>
                          <a:ea typeface="Calibri"/>
                          <a:cs typeface="Calibri"/>
                          <a:sym typeface="Calibri"/>
                        </a:rPr>
                        <a:t>Designation</a:t>
                      </a:r>
                      <a:endParaRPr sz="18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800" u="none" cap="none" strike="noStrike">
                          <a:solidFill>
                            <a:srgbClr val="000000"/>
                          </a:solidFill>
                          <a:latin typeface="Calibri"/>
                          <a:ea typeface="Calibri"/>
                          <a:cs typeface="Calibri"/>
                          <a:sym typeface="Calibri"/>
                        </a:rPr>
                        <a:t>Email Id</a:t>
                      </a:r>
                      <a:endParaRPr sz="18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800" u="none" cap="none" strike="noStrike">
                          <a:solidFill>
                            <a:srgbClr val="000000"/>
                          </a:solidFill>
                          <a:latin typeface="Calibri"/>
                          <a:ea typeface="Calibri"/>
                          <a:cs typeface="Calibri"/>
                          <a:sym typeface="Calibri"/>
                        </a:rPr>
                        <a:t>Contact</a:t>
                      </a:r>
                      <a:endParaRPr sz="18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93550">
                <a:tc>
                  <a:txBody>
                    <a:bodyPr/>
                    <a:lstStyle/>
                    <a:p>
                      <a:pPr indent="0" lvl="0" marL="0" marR="0" rtl="0" algn="just">
                        <a:lnSpc>
                          <a:spcPct val="107000"/>
                        </a:lnSpc>
                        <a:spcBef>
                          <a:spcPts val="0"/>
                        </a:spcBef>
                        <a:spcAft>
                          <a:spcPts val="0"/>
                        </a:spcAft>
                        <a:buNone/>
                      </a:pPr>
                      <a:r>
                        <a:rPr lang="en-IN" sz="1800" u="none" cap="none" strike="noStrike">
                          <a:latin typeface="Calibri"/>
                          <a:ea typeface="Calibri"/>
                          <a:cs typeface="Calibri"/>
                          <a:sym typeface="Calibri"/>
                        </a:rPr>
                        <a:t>Ankit Dhingra</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800" u="none" cap="none" strike="noStrike">
                          <a:latin typeface="Calibri"/>
                          <a:ea typeface="Calibri"/>
                          <a:cs typeface="Calibri"/>
                          <a:sym typeface="Calibri"/>
                        </a:rPr>
                        <a:t>Executive</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800" u="sng" cap="none" strike="noStrike">
                          <a:solidFill>
                            <a:schemeClr val="hlink"/>
                          </a:solidFill>
                          <a:latin typeface="Calibri"/>
                          <a:ea typeface="Calibri"/>
                          <a:cs typeface="Calibri"/>
                          <a:sym typeface="Calibri"/>
                          <a:hlinkClick r:id="rId4"/>
                        </a:rPr>
                        <a:t>ankit.dhingra@csc.gov.in</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800" u="none" cap="none" strike="noStrike">
                          <a:latin typeface="Calibri"/>
                          <a:ea typeface="Calibri"/>
                          <a:cs typeface="Calibri"/>
                          <a:sym typeface="Calibri"/>
                        </a:rPr>
                        <a:t>9999053747</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800" u="none" cap="none" strike="noStrike">
                          <a:latin typeface="Calibri"/>
                          <a:ea typeface="Calibri"/>
                          <a:cs typeface="Calibri"/>
                          <a:sym typeface="Calibri"/>
                        </a:rPr>
                        <a:t>Ritu</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800" u="sng" cap="none" strike="noStrike">
                          <a:solidFill>
                            <a:schemeClr val="hlink"/>
                          </a:solidFill>
                          <a:latin typeface="Calibri"/>
                          <a:ea typeface="Calibri"/>
                          <a:cs typeface="Calibri"/>
                          <a:sym typeface="Calibri"/>
                          <a:hlinkClick r:id="rId5"/>
                        </a:rPr>
                        <a:t>csc.solar.ritu@gmail.com</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800" u="none" cap="none" strike="noStrike">
                          <a:latin typeface="Calibri"/>
                          <a:ea typeface="Calibri"/>
                          <a:cs typeface="Calibri"/>
                          <a:sym typeface="Calibri"/>
                        </a:rPr>
                        <a:t>Gaurav Kumar</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800" u="none" cap="none" strike="noStrike">
                          <a:latin typeface="Calibri"/>
                          <a:ea typeface="Calibri"/>
                          <a:cs typeface="Calibri"/>
                          <a:sym typeface="Calibri"/>
                        </a:rPr>
                        <a:t>Manager- Admin</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800" u="sng" cap="none" strike="noStrike">
                          <a:solidFill>
                            <a:schemeClr val="hlink"/>
                          </a:solidFill>
                          <a:latin typeface="Calibri"/>
                          <a:ea typeface="Calibri"/>
                          <a:cs typeface="Calibri"/>
                          <a:sym typeface="Calibri"/>
                          <a:hlinkClick r:id="rId6"/>
                        </a:rPr>
                        <a:t>gaurav.choudhary@csc.gov.in</a:t>
                      </a:r>
                      <a:r>
                        <a:rPr lang="en-IN"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800" u="none" cap="none" strike="noStrike">
                          <a:latin typeface="Calibri"/>
                          <a:ea typeface="Calibri"/>
                          <a:cs typeface="Calibri"/>
                          <a:sym typeface="Calibri"/>
                        </a:rPr>
                        <a:t>9654208221</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800" u="none" cap="none" strike="noStrike">
                          <a:latin typeface="Calibri"/>
                          <a:ea typeface="Calibri"/>
                          <a:cs typeface="Calibri"/>
                          <a:sym typeface="Calibri"/>
                        </a:rPr>
                        <a:t>Kumar Pushpendra</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800" u="none" cap="none" strike="noStrike">
                          <a:latin typeface="Calibri"/>
                          <a:ea typeface="Calibri"/>
                          <a:cs typeface="Calibri"/>
                          <a:sym typeface="Calibri"/>
                        </a:rPr>
                        <a:t>General Manager</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800" u="sng" cap="none" strike="noStrike">
                          <a:solidFill>
                            <a:schemeClr val="hlink"/>
                          </a:solidFill>
                          <a:latin typeface="Calibri"/>
                          <a:ea typeface="Calibri"/>
                          <a:cs typeface="Calibri"/>
                          <a:sym typeface="Calibri"/>
                          <a:hlinkClick r:id="rId7"/>
                        </a:rPr>
                        <a:t>kumar.pushpendra@csc.gov.in</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800" u="none" cap="none" strike="noStrike">
                          <a:latin typeface="Calibri"/>
                          <a:ea typeface="Calibri"/>
                          <a:cs typeface="Calibri"/>
                          <a:sym typeface="Calibri"/>
                        </a:rPr>
                        <a:t>9540007929</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800" u="none" cap="none" strike="noStrike">
                          <a:latin typeface="Calibri"/>
                          <a:ea typeface="Calibri"/>
                          <a:cs typeface="Calibri"/>
                          <a:sym typeface="Calibri"/>
                        </a:rPr>
                        <a:t>Avnish Tyagi</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800" u="none" cap="none" strike="noStrike">
                          <a:latin typeface="Calibri"/>
                          <a:ea typeface="Calibri"/>
                          <a:cs typeface="Calibri"/>
                          <a:sym typeface="Calibri"/>
                        </a:rPr>
                        <a:t>HOD</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800" u="sng" cap="none" strike="noStrike">
                          <a:solidFill>
                            <a:schemeClr val="hlink"/>
                          </a:solidFill>
                          <a:latin typeface="Calibri"/>
                          <a:ea typeface="Calibri"/>
                          <a:cs typeface="Calibri"/>
                          <a:sym typeface="Calibri"/>
                          <a:hlinkClick r:id="rId8"/>
                        </a:rPr>
                        <a:t>avnish.tyagi@csc.gov.in</a:t>
                      </a:r>
                      <a:r>
                        <a:rPr lang="en-IN" sz="1800" u="none" cap="none" strike="noStrike">
                          <a:latin typeface="Calibri"/>
                          <a:ea typeface="Calibri"/>
                          <a:cs typeface="Calibri"/>
                          <a:sym typeface="Calibri"/>
                        </a:rPr>
                        <a:t> </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800" u="none" cap="none" strike="noStrike">
                          <a:latin typeface="Calibri"/>
                          <a:ea typeface="Calibri"/>
                          <a:cs typeface="Calibri"/>
                          <a:sym typeface="Calibri"/>
                        </a:rPr>
                        <a:t>9910066106</a:t>
                      </a:r>
                      <a:endParaRPr sz="18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87" name="Google Shape;387;p49"/>
          <p:cNvSpPr/>
          <p:nvPr/>
        </p:nvSpPr>
        <p:spPr>
          <a:xfrm>
            <a:off x="356792" y="3905254"/>
            <a:ext cx="1441407" cy="282538"/>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p:txBody>
      </p:sp>
      <p:pic>
        <p:nvPicPr>
          <p:cNvPr descr="C:\Users\ABEY\Desktop\1 CSC WORK- AT\1 CSC ARTWORK\LED Solar\LED Logo.png" id="388" name="Google Shape;388;p49"/>
          <p:cNvPicPr preferRelativeResize="0"/>
          <p:nvPr/>
        </p:nvPicPr>
        <p:blipFill rotWithShape="1">
          <a:blip r:embed="rId9">
            <a:alphaModFix/>
          </a:blip>
          <a:srcRect b="0" l="0" r="0" t="0"/>
          <a:stretch/>
        </p:blipFill>
        <p:spPr>
          <a:xfrm>
            <a:off x="5715008" y="571480"/>
            <a:ext cx="2597036" cy="257176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0"/>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4.10	Sanitary Napkins</a:t>
            </a:r>
            <a:endParaRPr/>
          </a:p>
        </p:txBody>
      </p:sp>
      <p:sp>
        <p:nvSpPr>
          <p:cNvPr id="394" name="Google Shape;394;p50"/>
          <p:cNvSpPr/>
          <p:nvPr/>
        </p:nvSpPr>
        <p:spPr>
          <a:xfrm>
            <a:off x="392514" y="1071546"/>
            <a:ext cx="5465370" cy="5130019"/>
          </a:xfrm>
          <a:prstGeom prst="rect">
            <a:avLst/>
          </a:prstGeom>
          <a:noFill/>
          <a:ln>
            <a:noFill/>
          </a:ln>
        </p:spPr>
        <p:txBody>
          <a:bodyPr anchorCtr="0" anchor="ctr" bIns="25600" lIns="51200" spcFirstLastPara="1" rIns="51200" wrap="square" tIns="25600">
            <a:noAutofit/>
          </a:bodyPr>
          <a:lstStyle/>
          <a:p>
            <a:pPr indent="-256032" lvl="0" marL="256032" marR="0" rtl="0" algn="l">
              <a:spcBef>
                <a:spcPts val="0"/>
              </a:spcBef>
              <a:spcAft>
                <a:spcPts val="0"/>
              </a:spcAft>
              <a:buNone/>
            </a:pPr>
            <a:r>
              <a:rPr b="1" lang="en-IN" sz="1500" u="sng">
                <a:solidFill>
                  <a:schemeClr val="dk1"/>
                </a:solidFill>
                <a:latin typeface="Calibri"/>
                <a:ea typeface="Calibri"/>
                <a:cs typeface="Calibri"/>
                <a:sym typeface="Calibri"/>
              </a:rPr>
              <a:t>CSC SPV SANITARY NAPKIN assembling UNIT </a:t>
            </a:r>
            <a:endParaRPr/>
          </a:p>
          <a:p>
            <a:pPr indent="-256032" lvl="0" marL="256032" marR="0" rtl="0" algn="l">
              <a:spcBef>
                <a:spcPts val="0"/>
              </a:spcBef>
              <a:spcAft>
                <a:spcPts val="0"/>
              </a:spcAft>
              <a:buNone/>
            </a:pPr>
            <a:r>
              <a:t/>
            </a:r>
            <a:endParaRPr sz="1500">
              <a:solidFill>
                <a:schemeClr val="dk1"/>
              </a:solidFill>
              <a:latin typeface="Arial"/>
              <a:ea typeface="Arial"/>
              <a:cs typeface="Arial"/>
              <a:sym typeface="Arial"/>
            </a:endParaRPr>
          </a:p>
          <a:p>
            <a:pPr indent="-256032" lvl="0" marL="256032"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CSC SPV has launched first of its kind MMU unit at their CSC Kendra in Telengana State. This MMU unit aims to assemble and manufacture sanitary pads for women’s, almost 15 women’s VLE are working it.</a:t>
            </a:r>
            <a:endParaRPr sz="1500">
              <a:solidFill>
                <a:schemeClr val="dk1"/>
              </a:solidFill>
              <a:latin typeface="Calibri"/>
              <a:ea typeface="Calibri"/>
              <a:cs typeface="Calibri"/>
              <a:sym typeface="Calibri"/>
            </a:endParaRPr>
          </a:p>
          <a:p>
            <a:pPr indent="-256032" lvl="0" marL="256032"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Only 12% of India’s 355 million menstruating women use sanitary napkins and approximately 88% of Indian women are using clothes, archer and husk sand.</a:t>
            </a:r>
            <a:endParaRPr sz="1500">
              <a:solidFill>
                <a:schemeClr val="dk1"/>
              </a:solidFill>
              <a:latin typeface="Calibri"/>
              <a:ea typeface="Calibri"/>
              <a:cs typeface="Calibri"/>
              <a:sym typeface="Calibri"/>
            </a:endParaRPr>
          </a:p>
          <a:p>
            <a:pPr indent="-256032" lvl="0" marL="256032"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CSC SPV aims to encourage and increase awareness among women to use sanitary pads, by “Creating awareness of menstrual hygiene” </a:t>
            </a:r>
            <a:endParaRPr/>
          </a:p>
          <a:p>
            <a:pPr indent="-160782" lvl="0" marL="256032" marR="0" rtl="0" algn="l">
              <a:spcBef>
                <a:spcPts val="0"/>
              </a:spcBef>
              <a:spcAft>
                <a:spcPts val="0"/>
              </a:spcAft>
              <a:buClr>
                <a:schemeClr val="dk1"/>
              </a:buClr>
              <a:buSzPts val="1500"/>
              <a:buFont typeface="Calibri"/>
              <a:buNone/>
            </a:pPr>
            <a:r>
              <a:t/>
            </a:r>
            <a:endParaRPr sz="1500">
              <a:solidFill>
                <a:schemeClr val="dk1"/>
              </a:solidFill>
              <a:latin typeface="Arial"/>
              <a:ea typeface="Arial"/>
              <a:cs typeface="Arial"/>
              <a:sym typeface="Arial"/>
            </a:endParaRPr>
          </a:p>
          <a:p>
            <a:pPr indent="-256032" lvl="0" marL="256032" marR="0" rtl="0" algn="l">
              <a:spcBef>
                <a:spcPts val="0"/>
              </a:spcBef>
              <a:spcAft>
                <a:spcPts val="0"/>
              </a:spcAft>
              <a:buNone/>
            </a:pPr>
            <a:r>
              <a:rPr b="1" lang="en-IN" sz="1500" u="sng">
                <a:solidFill>
                  <a:schemeClr val="dk1"/>
                </a:solidFill>
                <a:latin typeface="Calibri"/>
                <a:ea typeface="Calibri"/>
                <a:cs typeface="Calibri"/>
                <a:sym typeface="Calibri"/>
              </a:rPr>
              <a:t>The main Agenda of Unit Setup:</a:t>
            </a:r>
            <a:endParaRPr/>
          </a:p>
          <a:p>
            <a:pPr indent="-256032" lvl="0" marL="256032" marR="0" rtl="0" algn="l">
              <a:spcBef>
                <a:spcPts val="0"/>
              </a:spcBef>
              <a:spcAft>
                <a:spcPts val="0"/>
              </a:spcAft>
              <a:buNone/>
            </a:pPr>
            <a:r>
              <a:t/>
            </a:r>
            <a:endParaRPr sz="1500">
              <a:solidFill>
                <a:schemeClr val="dk1"/>
              </a:solidFill>
              <a:latin typeface="Arial"/>
              <a:ea typeface="Arial"/>
              <a:cs typeface="Arial"/>
              <a:sym typeface="Arial"/>
            </a:endParaRPr>
          </a:p>
          <a:p>
            <a:pPr indent="-256032" lvl="0" marL="256032"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Women Hygiene in India</a:t>
            </a:r>
            <a:endParaRPr sz="1500">
              <a:solidFill>
                <a:schemeClr val="dk1"/>
              </a:solidFill>
              <a:latin typeface="Calibri"/>
              <a:ea typeface="Calibri"/>
              <a:cs typeface="Calibri"/>
              <a:sym typeface="Calibri"/>
            </a:endParaRPr>
          </a:p>
          <a:p>
            <a:pPr indent="-256032" lvl="0" marL="256032"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Following the Traditional approach till date </a:t>
            </a:r>
            <a:endParaRPr sz="1500">
              <a:solidFill>
                <a:schemeClr val="dk1"/>
              </a:solidFill>
              <a:latin typeface="Calibri"/>
              <a:ea typeface="Calibri"/>
              <a:cs typeface="Calibri"/>
              <a:sym typeface="Calibri"/>
            </a:endParaRPr>
          </a:p>
          <a:p>
            <a:pPr indent="-256032" lvl="0" marL="256032"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Earning their livelihood in their house.</a:t>
            </a:r>
            <a:endParaRPr sz="1500">
              <a:solidFill>
                <a:schemeClr val="dk1"/>
              </a:solidFill>
              <a:latin typeface="Calibri"/>
              <a:ea typeface="Calibri"/>
              <a:cs typeface="Calibri"/>
              <a:sym typeface="Calibri"/>
            </a:endParaRPr>
          </a:p>
          <a:p>
            <a:pPr indent="-256032" lvl="0" marL="256032"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A growth rate of over 25% to 45% is expected in India for the sanitary napkins market, which holds a huge potential and excellent profit margin for the assembling.</a:t>
            </a:r>
            <a:endParaRPr sz="1500">
              <a:solidFill>
                <a:schemeClr val="dk1"/>
              </a:solidFill>
              <a:latin typeface="Arial"/>
              <a:ea typeface="Arial"/>
              <a:cs typeface="Arial"/>
              <a:sym typeface="Arial"/>
            </a:endParaRPr>
          </a:p>
          <a:p>
            <a:pPr indent="-256032" lvl="0" marL="256032" marR="0" rtl="0" algn="l">
              <a:spcBef>
                <a:spcPts val="0"/>
              </a:spcBef>
              <a:spcAft>
                <a:spcPts val="0"/>
              </a:spcAft>
              <a:buNone/>
            </a:pPr>
            <a:r>
              <a:t/>
            </a:r>
            <a:endParaRPr sz="1500">
              <a:solidFill>
                <a:schemeClr val="dk1"/>
              </a:solidFill>
              <a:latin typeface="Arial"/>
              <a:ea typeface="Arial"/>
              <a:cs typeface="Arial"/>
              <a:sym typeface="Arial"/>
            </a:endParaRPr>
          </a:p>
        </p:txBody>
      </p:sp>
      <p:pic>
        <p:nvPicPr>
          <p:cNvPr descr="C:\Users\ABEY\Desktop\Operational Manual\Mobile Repair- LED Repair- CSC Baalika.jpg" id="395" name="Google Shape;395;p50"/>
          <p:cNvPicPr preferRelativeResize="0"/>
          <p:nvPr/>
        </p:nvPicPr>
        <p:blipFill rotWithShape="1">
          <a:blip r:embed="rId3">
            <a:alphaModFix/>
          </a:blip>
          <a:srcRect b="0" l="0" r="0" t="0"/>
          <a:stretch/>
        </p:blipFill>
        <p:spPr>
          <a:xfrm>
            <a:off x="5929322" y="1071546"/>
            <a:ext cx="2928926" cy="484773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graphicFrame>
        <p:nvGraphicFramePr>
          <p:cNvPr id="400" name="Google Shape;400;p51"/>
          <p:cNvGraphicFramePr/>
          <p:nvPr/>
        </p:nvGraphicFramePr>
        <p:xfrm>
          <a:off x="714013" y="1762113"/>
          <a:ext cx="3000000" cy="3000000"/>
        </p:xfrm>
        <a:graphic>
          <a:graphicData uri="http://schemas.openxmlformats.org/drawingml/2006/table">
            <a:tbl>
              <a:tblPr>
                <a:noFill/>
                <a:tableStyleId>{0AEACC23-69DB-4D34-91F7-CE8C386102AC}</a:tableStyleId>
              </a:tblPr>
              <a:tblGrid>
                <a:gridCol w="1831025"/>
                <a:gridCol w="1597975"/>
                <a:gridCol w="2771500"/>
                <a:gridCol w="1444025"/>
              </a:tblGrid>
              <a:tr h="260900">
                <a:tc>
                  <a:txBody>
                    <a:bodyPr/>
                    <a:lstStyle/>
                    <a:p>
                      <a:pPr indent="0" lvl="0" marL="0" marR="0" rtl="0" algn="ctr">
                        <a:lnSpc>
                          <a:spcPct val="107000"/>
                        </a:lnSpc>
                        <a:spcBef>
                          <a:spcPts val="0"/>
                        </a:spcBef>
                        <a:spcAft>
                          <a:spcPts val="0"/>
                        </a:spcAft>
                        <a:buNone/>
                      </a:pPr>
                      <a:r>
                        <a:rPr b="1" lang="en-IN" sz="1600" u="none" cap="none" strike="noStrike">
                          <a:solidFill>
                            <a:srgbClr val="000000"/>
                          </a:solidFill>
                          <a:latin typeface="Calibri"/>
                          <a:ea typeface="Calibri"/>
                          <a:cs typeface="Calibri"/>
                          <a:sym typeface="Calibri"/>
                        </a:rPr>
                        <a:t>Name</a:t>
                      </a:r>
                      <a:endParaRPr sz="16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600" u="none" cap="none" strike="noStrike">
                          <a:solidFill>
                            <a:srgbClr val="000000"/>
                          </a:solidFill>
                          <a:latin typeface="Calibri"/>
                          <a:ea typeface="Calibri"/>
                          <a:cs typeface="Calibri"/>
                          <a:sym typeface="Calibri"/>
                        </a:rPr>
                        <a:t>Designation</a:t>
                      </a:r>
                      <a:endParaRPr sz="16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600" u="none" cap="none" strike="noStrike">
                          <a:solidFill>
                            <a:srgbClr val="000000"/>
                          </a:solidFill>
                          <a:latin typeface="Calibri"/>
                          <a:ea typeface="Calibri"/>
                          <a:cs typeface="Calibri"/>
                          <a:sym typeface="Calibri"/>
                        </a:rPr>
                        <a:t>Email Id</a:t>
                      </a:r>
                      <a:endParaRPr sz="16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600" u="none" cap="none" strike="noStrike">
                          <a:solidFill>
                            <a:srgbClr val="000000"/>
                          </a:solidFill>
                          <a:latin typeface="Calibri"/>
                          <a:ea typeface="Calibri"/>
                          <a:cs typeface="Calibri"/>
                          <a:sym typeface="Calibri"/>
                        </a:rPr>
                        <a:t>Contact</a:t>
                      </a:r>
                      <a:endParaRPr sz="16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60900">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Ankit Dhingra</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Executive</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sng" cap="none" strike="noStrike">
                          <a:solidFill>
                            <a:schemeClr val="hlink"/>
                          </a:solidFill>
                          <a:latin typeface="Calibri"/>
                          <a:ea typeface="Calibri"/>
                          <a:cs typeface="Calibri"/>
                          <a:sym typeface="Calibri"/>
                          <a:hlinkClick r:id="rId3"/>
                        </a:rPr>
                        <a:t>ankit.dhingra@csc.gov.in</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9999053747</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Ritu</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sng" cap="none" strike="noStrike">
                          <a:solidFill>
                            <a:schemeClr val="hlink"/>
                          </a:solidFill>
                          <a:latin typeface="Calibri"/>
                          <a:ea typeface="Calibri"/>
                          <a:cs typeface="Calibri"/>
                          <a:sym typeface="Calibri"/>
                          <a:hlinkClick r:id="rId4"/>
                        </a:rPr>
                        <a:t>csc.solar.ritu@gmail.com</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Gaurav Kumar</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Manager- Admin</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gaurav.choudhary@csc.gov.in</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9654208221</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Kumar Pushpendra</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General Manager</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sng" cap="none" strike="noStrike">
                          <a:solidFill>
                            <a:schemeClr val="hlink"/>
                          </a:solidFill>
                          <a:latin typeface="Calibri"/>
                          <a:ea typeface="Calibri"/>
                          <a:cs typeface="Calibri"/>
                          <a:sym typeface="Calibri"/>
                          <a:hlinkClick r:id="rId5"/>
                        </a:rPr>
                        <a:t>kumar.pushpendra@csc.gov.in</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9540007929</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Avnish Tyagi</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HOD</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avnish.tyagi@csc.gov.in</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9910066106</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01" name="Google Shape;401;p51"/>
          <p:cNvSpPr/>
          <p:nvPr/>
        </p:nvSpPr>
        <p:spPr>
          <a:xfrm>
            <a:off x="714013" y="1238235"/>
            <a:ext cx="1441407" cy="282538"/>
          </a:xfrm>
          <a:prstGeom prst="rect">
            <a:avLst/>
          </a:prstGeom>
          <a:noFill/>
          <a:ln>
            <a:noFill/>
          </a:ln>
        </p:spPr>
        <p:txBody>
          <a:bodyPr anchorCtr="0" anchor="t" bIns="25600" lIns="51200" spcFirstLastPara="1" rIns="51200" wrap="square" tIns="25600">
            <a:noAutofit/>
          </a:bodyPr>
          <a:lstStyle/>
          <a:p>
            <a:pPr indent="0" lvl="0" marL="0" marR="0" rtl="0" algn="l">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p:txBody>
      </p:sp>
      <p:pic>
        <p:nvPicPr>
          <p:cNvPr descr="pROJECT bAALIKA - 2 pAGER1.jpg" id="402" name="Google Shape;402;p51"/>
          <p:cNvPicPr preferRelativeResize="0"/>
          <p:nvPr/>
        </p:nvPicPr>
        <p:blipFill rotWithShape="1">
          <a:blip r:embed="rId6">
            <a:alphaModFix/>
          </a:blip>
          <a:srcRect b="9763" l="0" r="0" t="11873"/>
          <a:stretch/>
        </p:blipFill>
        <p:spPr>
          <a:xfrm>
            <a:off x="500034" y="3714752"/>
            <a:ext cx="7882128" cy="235745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2"/>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4.11	Railway Ticketing (IRCTC)</a:t>
            </a:r>
            <a:endParaRPr/>
          </a:p>
        </p:txBody>
      </p:sp>
      <p:graphicFrame>
        <p:nvGraphicFramePr>
          <p:cNvPr id="408" name="Google Shape;408;p52"/>
          <p:cNvGraphicFramePr/>
          <p:nvPr/>
        </p:nvGraphicFramePr>
        <p:xfrm>
          <a:off x="463622" y="3071810"/>
          <a:ext cx="3000000" cy="3000000"/>
        </p:xfrm>
        <a:graphic>
          <a:graphicData uri="http://schemas.openxmlformats.org/drawingml/2006/table">
            <a:tbl>
              <a:tblPr>
                <a:noFill/>
                <a:tableStyleId>{0AEACC23-69DB-4D34-91F7-CE8C386102AC}</a:tableStyleId>
              </a:tblPr>
              <a:tblGrid>
                <a:gridCol w="1908025"/>
                <a:gridCol w="1665200"/>
                <a:gridCol w="2888075"/>
                <a:gridCol w="1504750"/>
              </a:tblGrid>
              <a:tr h="293550">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Devesh Kumar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devesh.kumar@csc.gov.in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9654039667</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Nutan Kumar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spinzer06@gmail.com</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9818319317</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Sandeep Kumar Attri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sandeep.attri@csc.gov.in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9911267927</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MohdWasif Ali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Wasif.ali@csc.gov.in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9810283160</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Soumi Banerjee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AVP</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soumi.banerjee@nic.in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9811411268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09" name="Google Shape;409;p52"/>
          <p:cNvSpPr/>
          <p:nvPr/>
        </p:nvSpPr>
        <p:spPr>
          <a:xfrm>
            <a:off x="392515" y="1285860"/>
            <a:ext cx="8394693" cy="1667533"/>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lang="en-IN" sz="1500">
                <a:solidFill>
                  <a:schemeClr val="dk1"/>
                </a:solidFill>
                <a:latin typeface="Calibri"/>
                <a:ea typeface="Calibri"/>
                <a:cs typeface="Calibri"/>
                <a:sym typeface="Calibri"/>
              </a:rPr>
              <a:t>CSC e-Governance Services India Limited is delivering various IRCTC services through the Common Services Centre Network pan India. Till August 2017, total 28,220 CSCs delivering service across the country. </a:t>
            </a:r>
            <a:endParaRPr/>
          </a:p>
          <a:p>
            <a:pPr indent="0" lvl="0" marL="0" marR="0" rtl="0" algn="just">
              <a:spcBef>
                <a:spcPts val="0"/>
              </a:spcBef>
              <a:spcAft>
                <a:spcPts val="0"/>
              </a:spcAft>
              <a:buNone/>
            </a:pPr>
            <a:r>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a:solidFill>
                  <a:schemeClr val="dk1"/>
                </a:solidFill>
                <a:latin typeface="Calibri"/>
                <a:ea typeface="Calibri"/>
                <a:cs typeface="Calibri"/>
                <a:sym typeface="Calibri"/>
              </a:rPr>
              <a:t>Video Guide:</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3"/>
              </a:rPr>
              <a:t>https://www.youtube.com/watch?v=-XMNkHgusLo</a:t>
            </a:r>
            <a:endParaRPr sz="1500">
              <a:solidFill>
                <a:schemeClr val="dk1"/>
              </a:solidFill>
              <a:latin typeface="Arial"/>
              <a:ea typeface="Arial"/>
              <a:cs typeface="Arial"/>
              <a:sym typeface="Arial"/>
            </a:endParaRPr>
          </a:p>
          <a:p>
            <a:pPr indent="0" lvl="0" marL="0" marR="0" rtl="0" algn="just">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just">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p:txBody>
      </p:sp>
      <p:pic>
        <p:nvPicPr>
          <p:cNvPr descr="Clipboard09.jpg" id="410" name="Google Shape;410;p52"/>
          <p:cNvPicPr preferRelativeResize="0"/>
          <p:nvPr/>
        </p:nvPicPr>
        <p:blipFill rotWithShape="1">
          <a:blip r:embed="rId4">
            <a:alphaModFix/>
          </a:blip>
          <a:srcRect b="0" l="0" r="0" t="0"/>
          <a:stretch/>
        </p:blipFill>
        <p:spPr>
          <a:xfrm>
            <a:off x="0" y="4902398"/>
            <a:ext cx="9144000" cy="19556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17"/>
          <p:cNvGrpSpPr/>
          <p:nvPr/>
        </p:nvGrpSpPr>
        <p:grpSpPr>
          <a:xfrm>
            <a:off x="285564" y="761595"/>
            <a:ext cx="6715328" cy="5667801"/>
            <a:chOff x="3999670" y="1655020"/>
            <a:chExt cx="10215633" cy="8177175"/>
          </a:xfrm>
        </p:grpSpPr>
        <p:pic>
          <p:nvPicPr>
            <p:cNvPr id="165" name="Google Shape;165;p17"/>
            <p:cNvPicPr preferRelativeResize="0"/>
            <p:nvPr/>
          </p:nvPicPr>
          <p:blipFill rotWithShape="1">
            <a:blip r:embed="rId3">
              <a:alphaModFix/>
            </a:blip>
            <a:srcRect b="2367" l="0" r="0" t="37399"/>
            <a:stretch/>
          </p:blipFill>
          <p:spPr>
            <a:xfrm>
              <a:off x="3999670" y="3714740"/>
              <a:ext cx="10215633" cy="6117455"/>
            </a:xfrm>
            <a:prstGeom prst="rect">
              <a:avLst/>
            </a:prstGeom>
            <a:noFill/>
            <a:ln>
              <a:noFill/>
            </a:ln>
          </p:spPr>
        </p:pic>
        <p:pic>
          <p:nvPicPr>
            <p:cNvPr id="166" name="Google Shape;166;p17"/>
            <p:cNvPicPr preferRelativeResize="0"/>
            <p:nvPr/>
          </p:nvPicPr>
          <p:blipFill rotWithShape="1">
            <a:blip r:embed="rId3">
              <a:alphaModFix/>
            </a:blip>
            <a:srcRect b="68228" l="2238" r="0" t="5043"/>
            <a:stretch/>
          </p:blipFill>
          <p:spPr>
            <a:xfrm>
              <a:off x="4216970" y="1655020"/>
              <a:ext cx="9709548" cy="2508512"/>
            </a:xfrm>
            <a:prstGeom prst="rect">
              <a:avLst/>
            </a:prstGeom>
            <a:noFill/>
            <a:ln>
              <a:noFill/>
            </a:ln>
          </p:spPr>
        </p:pic>
      </p:grpSp>
      <p:sp>
        <p:nvSpPr>
          <p:cNvPr id="167" name="Google Shape;167;p17"/>
          <p:cNvSpPr/>
          <p:nvPr/>
        </p:nvSpPr>
        <p:spPr>
          <a:xfrm>
            <a:off x="6786814" y="1857364"/>
            <a:ext cx="2214342" cy="3745025"/>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lang="en-IN" sz="1500">
                <a:solidFill>
                  <a:srgbClr val="002060"/>
                </a:solidFill>
                <a:latin typeface="Jim Nightshade"/>
                <a:ea typeface="Jim Nightshade"/>
                <a:cs typeface="Jim Nightshade"/>
                <a:sym typeface="Jim Nightshade"/>
              </a:rPr>
              <a:t>CSCs today are prescribed as one of the service delivery points in rural India. They are positioned as change agents, promoting rural entrepreneurship and building rural capacities and livelihoods. They focus towards the digital development, catayzing rural enterpreneurs &amp; social  inclusion.</a:t>
            </a:r>
            <a:endParaRPr sz="1500">
              <a:solidFill>
                <a:srgbClr val="002060"/>
              </a:solidFill>
              <a:latin typeface="Jim Nightshade"/>
              <a:ea typeface="Jim Nightshade"/>
              <a:cs typeface="Jim Nightshade"/>
              <a:sym typeface="Jim Nightshade"/>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3"/>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4.12	Passport Applications</a:t>
            </a:r>
            <a:endParaRPr/>
          </a:p>
        </p:txBody>
      </p:sp>
      <p:graphicFrame>
        <p:nvGraphicFramePr>
          <p:cNvPr id="416" name="Google Shape;416;p53"/>
          <p:cNvGraphicFramePr/>
          <p:nvPr/>
        </p:nvGraphicFramePr>
        <p:xfrm>
          <a:off x="463958" y="4667259"/>
          <a:ext cx="3000000" cy="3000000"/>
        </p:xfrm>
        <a:graphic>
          <a:graphicData uri="http://schemas.openxmlformats.org/drawingml/2006/table">
            <a:tbl>
              <a:tblPr>
                <a:noFill/>
                <a:tableStyleId>{0AEACC23-69DB-4D34-91F7-CE8C386102AC}</a:tableStyleId>
              </a:tblPr>
              <a:tblGrid>
                <a:gridCol w="1942250"/>
                <a:gridCol w="1695050"/>
                <a:gridCol w="2939875"/>
                <a:gridCol w="1531725"/>
              </a:tblGrid>
              <a:tr h="260900">
                <a:tc>
                  <a:txBody>
                    <a:bodyPr/>
                    <a:lstStyle/>
                    <a:p>
                      <a:pPr indent="0" lvl="0" marL="0" marR="0" rtl="0" algn="ctr">
                        <a:lnSpc>
                          <a:spcPct val="107000"/>
                        </a:lnSpc>
                        <a:spcBef>
                          <a:spcPts val="0"/>
                        </a:spcBef>
                        <a:spcAft>
                          <a:spcPts val="0"/>
                        </a:spcAft>
                        <a:buNone/>
                      </a:pPr>
                      <a:r>
                        <a:rPr b="1" lang="en-IN" sz="1600" u="none" cap="none" strike="noStrike">
                          <a:solidFill>
                            <a:srgbClr val="000000"/>
                          </a:solidFill>
                          <a:latin typeface="Calibri"/>
                          <a:ea typeface="Calibri"/>
                          <a:cs typeface="Calibri"/>
                          <a:sym typeface="Calibri"/>
                        </a:rPr>
                        <a:t>Name</a:t>
                      </a:r>
                      <a:endParaRPr sz="16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600" u="none" cap="none" strike="noStrike">
                          <a:solidFill>
                            <a:srgbClr val="000000"/>
                          </a:solidFill>
                          <a:latin typeface="Calibri"/>
                          <a:ea typeface="Calibri"/>
                          <a:cs typeface="Calibri"/>
                          <a:sym typeface="Calibri"/>
                        </a:rPr>
                        <a:t>Designation</a:t>
                      </a:r>
                      <a:endParaRPr sz="16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600" u="none" cap="none" strike="noStrike">
                          <a:solidFill>
                            <a:srgbClr val="000000"/>
                          </a:solidFill>
                          <a:latin typeface="Calibri"/>
                          <a:ea typeface="Calibri"/>
                          <a:cs typeface="Calibri"/>
                          <a:sym typeface="Calibri"/>
                        </a:rPr>
                        <a:t>Email Id</a:t>
                      </a:r>
                      <a:endParaRPr sz="16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600" u="none" cap="none" strike="noStrike">
                          <a:solidFill>
                            <a:srgbClr val="000000"/>
                          </a:solidFill>
                          <a:latin typeface="Calibri"/>
                          <a:ea typeface="Calibri"/>
                          <a:cs typeface="Calibri"/>
                          <a:sym typeface="Calibri"/>
                        </a:rPr>
                        <a:t>Contact</a:t>
                      </a:r>
                      <a:endParaRPr sz="16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60900">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Devesh Kumar</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Executive</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devesh.kumar@csc.gov.in</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9654039667</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Nutan Kumar</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Executive</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spinzer06@gmail.com</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9818319317</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Sandeep Kumar Attri</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Sr. Executive</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sandeep.attri@csc.gov.in</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9911267927</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MohdWasif Ali</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Sr. Executive</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Wasif.ali@csc.gov.in</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9810283160</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Soumi Banerjee</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AVP</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soumi.banerjee@nic.in</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600" u="none" cap="none" strike="noStrike">
                          <a:latin typeface="Calibri"/>
                          <a:ea typeface="Calibri"/>
                          <a:cs typeface="Calibri"/>
                          <a:sym typeface="Calibri"/>
                        </a:rPr>
                        <a:t>9811411268</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17" name="Google Shape;417;p53"/>
          <p:cNvSpPr/>
          <p:nvPr/>
        </p:nvSpPr>
        <p:spPr>
          <a:xfrm>
            <a:off x="392515" y="1238235"/>
            <a:ext cx="8394693" cy="3052528"/>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lang="en-IN" sz="1500">
                <a:solidFill>
                  <a:schemeClr val="dk1"/>
                </a:solidFill>
                <a:latin typeface="Calibri"/>
                <a:ea typeface="Calibri"/>
                <a:cs typeface="Calibri"/>
                <a:sym typeface="Calibri"/>
              </a:rPr>
              <a:t>The Ministry of External Affairs, along with CSC e-Governance Services India Limited, has launched Passport related services through the vast network of Common Services Centres (CSCs) across rural hinterland. </a:t>
            </a:r>
            <a:endParaRPr sz="1500">
              <a:solidFill>
                <a:schemeClr val="dk1"/>
              </a:solidFill>
              <a:latin typeface="Arial"/>
              <a:ea typeface="Arial"/>
              <a:cs typeface="Arial"/>
              <a:sym typeface="Arial"/>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The CSCs facilitate filling and uploading of Passport application form, payment of applicable fee (through debit/credit card or through SBI internet banking/challan mode) and scheduling of appointment for the visit to the Passport Seva Kendra (PSK) at nominal charge not exceeding Rs. 100/-. As per the appointment schedule, an applicant visits the PSK for completion of application submission process (including collection of digital photographs/ biometrics, verification of supporting documents and approval).</a:t>
            </a:r>
            <a:endParaRPr sz="1500">
              <a:solidFill>
                <a:schemeClr val="dk1"/>
              </a:solidFill>
              <a:latin typeface="Arial"/>
              <a:ea typeface="Arial"/>
              <a:cs typeface="Arial"/>
              <a:sym typeface="Arial"/>
            </a:endParaRPr>
          </a:p>
          <a:p>
            <a:pPr indent="0" lvl="0" marL="0" marR="0" rtl="0" algn="l">
              <a:spcBef>
                <a:spcPts val="0"/>
              </a:spcBef>
              <a:spcAft>
                <a:spcPts val="0"/>
              </a:spcAft>
              <a:buNone/>
            </a:pPr>
            <a:r>
              <a:t/>
            </a:r>
            <a:endParaRPr b="1" sz="1500">
              <a:solidFill>
                <a:schemeClr val="dk1"/>
              </a:solidFill>
              <a:latin typeface="Calibri"/>
              <a:ea typeface="Calibri"/>
              <a:cs typeface="Calibri"/>
              <a:sym typeface="Calibri"/>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Video Guide:</a:t>
            </a:r>
            <a:endParaRPr sz="1500">
              <a:solidFill>
                <a:schemeClr val="dk1"/>
              </a:solidFill>
              <a:latin typeface="Arial"/>
              <a:ea typeface="Arial"/>
              <a:cs typeface="Arial"/>
              <a:sym typeface="Arial"/>
            </a:endParaRPr>
          </a:p>
          <a:p>
            <a:pPr indent="-95250" lvl="0" marL="0" marR="0" rtl="0" algn="l">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https://www.youtube.com/watch?v=5s1evXzauZ8</a:t>
            </a:r>
            <a:endParaRPr sz="1500">
              <a:solidFill>
                <a:schemeClr val="dk1"/>
              </a:solidFill>
              <a:latin typeface="Arial"/>
              <a:ea typeface="Arial"/>
              <a:cs typeface="Arial"/>
              <a:sym typeface="Arial"/>
            </a:endParaRPr>
          </a:p>
          <a:p>
            <a:pPr indent="-95250" lvl="0" marL="0" marR="0" rtl="0" algn="l">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https://www.youtube.com/watch?v=4in-7RBC9T4</a:t>
            </a:r>
            <a:endParaRPr sz="1500">
              <a:solidFill>
                <a:schemeClr val="dk1"/>
              </a:solidFill>
              <a:latin typeface="Arial"/>
              <a:ea typeface="Arial"/>
              <a:cs typeface="Arial"/>
              <a:sym typeface="Arial"/>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4"/>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4.13	Education</a:t>
            </a:r>
            <a:endParaRPr/>
          </a:p>
        </p:txBody>
      </p:sp>
      <p:sp>
        <p:nvSpPr>
          <p:cNvPr id="423" name="Google Shape;423;p54"/>
          <p:cNvSpPr/>
          <p:nvPr/>
        </p:nvSpPr>
        <p:spPr>
          <a:xfrm>
            <a:off x="321070" y="1153875"/>
            <a:ext cx="8287527" cy="3514192"/>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b="1" lang="en-IN" sz="1500">
                <a:solidFill>
                  <a:schemeClr val="dk1"/>
                </a:solidFill>
                <a:latin typeface="Calibri"/>
                <a:ea typeface="Calibri"/>
                <a:cs typeface="Calibri"/>
                <a:sym typeface="Calibri"/>
              </a:rPr>
              <a:t>Education Services leverage Information and communication Technologies to create awareness and empower citizens on digital technologies, financial management, and legal rights and facilitate educational services in rural areas.</a:t>
            </a:r>
            <a:endParaRPr/>
          </a:p>
          <a:p>
            <a:pPr indent="0" lvl="0" marL="0" marR="0" rtl="0" algn="just">
              <a:spcBef>
                <a:spcPts val="0"/>
              </a:spcBef>
              <a:spcAft>
                <a:spcPts val="0"/>
              </a:spcAft>
              <a:buNone/>
            </a:pPr>
            <a:r>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Tally Certification: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Tally Certified Program is a transaction service CSC has launched through Digital Seva Portal. It will be an online process, where candidate have to choose one correct answer from the given options.</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eLegal Consultancy: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Citizens particularly in rural locations are not aware about legal entitlements which the constitution has provided. As a result of this they are trapped in various legal cases and they are also not aware with whom to discuss the matter.</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In order to reduce the gap and provide legal help, CSC SPV collaborated with National University of Juridical Sciences (NUJS) to provide e legal consultancy through pool of lawyers using the platform of CSCs spread across India. The service seeks to provide legal consultancy to citizens though the CSCs present in rural locations at their doorsteps.</a:t>
            </a:r>
            <a:endParaRPr sz="1500">
              <a:solidFill>
                <a:schemeClr val="dk1"/>
              </a:solidFill>
              <a:latin typeface="Arial"/>
              <a:ea typeface="Arial"/>
              <a:cs typeface="Arial"/>
              <a:sym typeface="Arial"/>
            </a:endParaRPr>
          </a:p>
        </p:txBody>
      </p:sp>
      <p:pic>
        <p:nvPicPr>
          <p:cNvPr descr="https://csc.gov.in/new_newsletter/images/lead_1_21feb2017_01.jpg" id="424" name="Google Shape;424;p54"/>
          <p:cNvPicPr preferRelativeResize="0"/>
          <p:nvPr/>
        </p:nvPicPr>
        <p:blipFill rotWithShape="1">
          <a:blip r:embed="rId3">
            <a:alphaModFix/>
          </a:blip>
          <a:srcRect b="55792" l="0" r="16561" t="0"/>
          <a:stretch/>
        </p:blipFill>
        <p:spPr>
          <a:xfrm>
            <a:off x="1428727" y="4643446"/>
            <a:ext cx="6500859" cy="192882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5"/>
          <p:cNvSpPr/>
          <p:nvPr/>
        </p:nvSpPr>
        <p:spPr>
          <a:xfrm>
            <a:off x="463958" y="761982"/>
            <a:ext cx="8251446" cy="5591684"/>
          </a:xfrm>
          <a:prstGeom prst="rect">
            <a:avLst/>
          </a:prstGeom>
          <a:noFill/>
          <a:ln>
            <a:noFill/>
          </a:ln>
        </p:spPr>
        <p:txBody>
          <a:bodyPr anchorCtr="0" anchor="t" bIns="25600" lIns="51200" spcFirstLastPara="1" rIns="51200" wrap="square" tIns="25600">
            <a:noAutofit/>
          </a:bodyPr>
          <a:lstStyle/>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Open Schooling: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The National Institute of Open Schooling (NIOS) and CSC SPV joined hands to make CSCs as NIOS Facilitation Centres. Under this partnership, CSCs can promote the Open Schooling in Rural India, Register Students, Pay Registration and Examination Fee; Know the Status of Admission, and Declare Results.</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Khan Academy:</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Khan Academy is an NGO working to provide world-class education absolutely free of cost. Anyone can visit their website and register as a student, parent or teacher and begin their learning journey.</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IIT/JEE/BITSAT/NEET Preparation:</a:t>
            </a:r>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CSC VLEs have the chance of a lifetime to participate in selling India’s best product for IIT and Medical entrance exams. This product will be available for all exams across India including Board exams. This product is the best in the country. It guarantees score improvement without study by pointing out careless mistakes and other reasons why students lose marks. This is without even increasing knowledge.</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FREE Education (PMGDISHA/Cyber Gram Yojana/ English Speaking Source)</a:t>
            </a:r>
            <a:endParaRPr/>
          </a:p>
          <a:p>
            <a:pPr indent="0" lvl="0" marL="0" marR="0" rtl="0" algn="just">
              <a:spcBef>
                <a:spcPts val="0"/>
              </a:spcBef>
              <a:spcAft>
                <a:spcPts val="0"/>
              </a:spcAft>
              <a:buNone/>
            </a:pPr>
            <a:r>
              <a:rPr b="1" lang="en-IN" sz="1500">
                <a:solidFill>
                  <a:schemeClr val="dk1"/>
                </a:solidFill>
                <a:latin typeface="Calibri"/>
                <a:ea typeface="Calibri"/>
                <a:cs typeface="Calibri"/>
                <a:sym typeface="Calibri"/>
              </a:rPr>
              <a:t>PMGDISHA:</a:t>
            </a:r>
            <a:r>
              <a:rPr lang="en-IN" sz="1500">
                <a:solidFill>
                  <a:schemeClr val="dk1"/>
                </a:solidFill>
                <a:latin typeface="Calibri"/>
                <a:ea typeface="Calibri"/>
                <a:cs typeface="Calibri"/>
                <a:sym typeface="Calibri"/>
              </a:rPr>
              <a:t> Pradhan MantriGramin Digital SakshartaAbhiyaan is the scheme to make six crore persons in rural areas, across States/UTs, digitally literate, reaching to around 40% of rural households by covering one member from every eligible household. The Scheme would empower the citizens in rural areas by training them to operate computer or digital access devices (like tablets, smart phones etc.), send and receive e-mails, browse Internet, access Government services, search for information, undertake digital payment etc.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And hence enable them to use the Information Technology and related applications especially Digital Payments to actively participate in the process of nation building. The Scheme aims to bridge the digital divide, specifically targeting the rural population including the marginalised sections of society like Scheduled Castes (SC) / Scheduled Tribes (ST), Minorities, Below Poverty Line (BPL), women and differently-abled persons and minorities.</a:t>
            </a:r>
            <a:endParaRPr sz="150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6"/>
          <p:cNvSpPr/>
          <p:nvPr/>
        </p:nvSpPr>
        <p:spPr>
          <a:xfrm>
            <a:off x="428236" y="666731"/>
            <a:ext cx="8180361" cy="4899187"/>
          </a:xfrm>
          <a:prstGeom prst="rect">
            <a:avLst/>
          </a:prstGeom>
          <a:noFill/>
          <a:ln>
            <a:noFill/>
          </a:ln>
        </p:spPr>
        <p:txBody>
          <a:bodyPr anchorCtr="0" anchor="t" bIns="25600" lIns="51200" spcFirstLastPara="1" rIns="51200" wrap="square" tIns="25600">
            <a:noAutofit/>
          </a:bodyPr>
          <a:lstStyle/>
          <a:p>
            <a:pPr indent="0" lvl="0" marL="0" marR="0" rtl="0" algn="just">
              <a:spcBef>
                <a:spcPts val="0"/>
              </a:spcBef>
              <a:spcAft>
                <a:spcPts val="0"/>
              </a:spcAft>
              <a:buNone/>
            </a:pPr>
            <a:r>
              <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b="1" lang="en-IN" sz="1500">
                <a:solidFill>
                  <a:schemeClr val="dk1"/>
                </a:solidFill>
                <a:latin typeface="Calibri"/>
                <a:ea typeface="Calibri"/>
                <a:cs typeface="Calibri"/>
                <a:sym typeface="Calibri"/>
              </a:rPr>
              <a:t>Cyber Gram Yojana:</a:t>
            </a:r>
            <a:r>
              <a:rPr lang="en-IN" sz="1500">
                <a:solidFill>
                  <a:schemeClr val="dk1"/>
                </a:solidFill>
                <a:latin typeface="Calibri"/>
                <a:ea typeface="Calibri"/>
                <a:cs typeface="Calibri"/>
                <a:sym typeface="Calibri"/>
              </a:rPr>
              <a:t> Multi-sectoral Development Programme (MsDP) aims at improving the socio-economic conditions of minorities and providing basic amenities to them for improving the quality of life of the people and reducing imbalances in the identified minority concentration areas.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As we are living in a digital society, it is felt that to achieve the objective of programme, it is necessary to equip the targeted group with knowledge of Information and Communication Technology (ICT) and enabling them to use ICT services in their day to day work. This will bring them greater access to information and new forms of social interaction and cultural expression which ultimately leads to achieve objective of programme.  The Cyber Gram initiative under Multi- sectoral Development Programme is an effort in achieving this target. </a:t>
            </a:r>
            <a:endParaRPr/>
          </a:p>
          <a:p>
            <a:pPr indent="0" lvl="0" marL="0" marR="0" rtl="0" algn="just">
              <a:spcBef>
                <a:spcPts val="0"/>
              </a:spcBef>
              <a:spcAft>
                <a:spcPts val="0"/>
              </a:spcAft>
              <a:buNone/>
            </a:pPr>
            <a:r>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CCC / CCC+: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These courses are designed to aim at imparting a basic level IT Literacy programme for the common man. This programme has essentially been conceived with an idea of giving an opportunity to the common man to attain computer literacy thereby contributing to increased and speedy PC penetration in different walks of life.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After completing the course the incumbent should be able to the use the computer for basic purposes of preparing his personnel/business letters, viewing information on internet (the web), receiving and sending mails, preparing his business presentations, preparing small databases etc. This helps the small business communities, housewives, etc. to maintain their small accounts using the computers and enjoy in the world of Information Technology. This course is, therefore, designed to be more practical oriented.</a:t>
            </a:r>
            <a:endParaRPr sz="1500">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57"/>
          <p:cNvSpPr/>
          <p:nvPr/>
        </p:nvSpPr>
        <p:spPr>
          <a:xfrm>
            <a:off x="499680" y="666731"/>
            <a:ext cx="8216083" cy="5314685"/>
          </a:xfrm>
          <a:prstGeom prst="rect">
            <a:avLst/>
          </a:prstGeom>
          <a:noFill/>
          <a:ln>
            <a:noFill/>
          </a:ln>
        </p:spPr>
        <p:txBody>
          <a:bodyPr anchorCtr="0" anchor="t" bIns="25600" lIns="51200" spcFirstLastPara="1" rIns="51200" wrap="square" tIns="25600">
            <a:noAutofit/>
          </a:bodyPr>
          <a:lstStyle/>
          <a:p>
            <a:pPr indent="0" lvl="0" marL="0" marR="0" rtl="0" algn="just">
              <a:spcBef>
                <a:spcPts val="0"/>
              </a:spcBef>
              <a:spcAft>
                <a:spcPts val="0"/>
              </a:spcAft>
              <a:buNone/>
            </a:pPr>
            <a:r>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Super 30 (Books/Sample paper):</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CSC SPV has collaborated with iScholar i30 for providing the IIT-JEE and engineering entrance exam coaching through Apna CSC. Considered one of the toughest exams, less than 1% succeeds due to the enormous syllabus, constantly evolving paper setting patterns and ever increasing cut-off percentages.</a:t>
            </a:r>
            <a:endParaRPr/>
          </a:p>
          <a:p>
            <a:pPr indent="0" lvl="0" marL="0" marR="0" rtl="0" algn="just">
              <a:spcBef>
                <a:spcPts val="0"/>
              </a:spcBef>
              <a:spcAft>
                <a:spcPts val="0"/>
              </a:spcAft>
              <a:buNone/>
            </a:pPr>
            <a:r>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Legal Literacy Programme:</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Legal literacy is seen as a tool to bring change at the grassroots level. The project aims to spread legal literacy and awareness related to rights by conducting sessions by gathering 40 participants fromneighbouringareas. </a:t>
            </a:r>
            <a:br>
              <a:rPr lang="en-IN" sz="1500">
                <a:solidFill>
                  <a:schemeClr val="dk1"/>
                </a:solidFill>
                <a:latin typeface="Calibri"/>
                <a:ea typeface="Calibri"/>
                <a:cs typeface="Calibri"/>
                <a:sym typeface="Calibri"/>
              </a:rPr>
            </a:br>
            <a:r>
              <a:rPr lang="en-IN" sz="1500">
                <a:solidFill>
                  <a:schemeClr val="dk1"/>
                </a:solidFill>
                <a:latin typeface="Calibri"/>
                <a:ea typeface="Calibri"/>
                <a:cs typeface="Calibri"/>
                <a:sym typeface="Calibri"/>
              </a:rPr>
              <a:t>It also strengthens rural people so that they know and understand the primary levels of laws recognize them and challenge injustices much more forcefully.</a:t>
            </a:r>
            <a:endParaRPr/>
          </a:p>
          <a:p>
            <a:pPr indent="0" lvl="0" marL="0" marR="0" rtl="0" algn="just">
              <a:spcBef>
                <a:spcPts val="0"/>
              </a:spcBef>
              <a:spcAft>
                <a:spcPts val="0"/>
              </a:spcAft>
              <a:buNone/>
            </a:pPr>
            <a:r>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Tele – Law: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Department of Justice  and CSC e-Governance Service India Limited for mainstreaming legal aid to the marginalised communities through Common Services Centre (CSC). Tele-Law means the use of communications and information technology for the delivery of legal information and advice.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This e-interaction between lawyers and citizens would be through the video-conferencing infrastructure available at the CSCs. The concept of Tele-Law is to facilitate delivery of legal advice through a panel of lawyers stationed at the state Legal Services Authorities (SALSA) and CSC. The project initiates to connect citizens with lawyers through video conferencing facilities by the Para-Legal Volunteers stationed at identified 1800 panchayat.</a:t>
            </a:r>
            <a:endParaRPr sz="1500">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8"/>
          <p:cNvSpPr/>
          <p:nvPr/>
        </p:nvSpPr>
        <p:spPr>
          <a:xfrm>
            <a:off x="321070" y="809607"/>
            <a:ext cx="8609026" cy="4206690"/>
          </a:xfrm>
          <a:prstGeom prst="rect">
            <a:avLst/>
          </a:prstGeom>
          <a:noFill/>
          <a:ln>
            <a:noFill/>
          </a:ln>
        </p:spPr>
        <p:txBody>
          <a:bodyPr anchorCtr="0" anchor="t" bIns="25600" lIns="51200" spcFirstLastPara="1" rIns="51200" wrap="square" tIns="25600">
            <a:noAutofit/>
          </a:bodyPr>
          <a:lstStyle/>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Investor Awareness Programme (IAP):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The ‘Investor Awareness Programme’ (IAP) is conceived to educate the prospective rural investor so that they understand the benefit of saving, investment and capital formation/ accumulation. The objective of this project is to enable CSCs to become Investor Education Hubs by hosting awareness sessions focused on the rural investor.  The project is rolled out in collaboration with Ministry of Corporate Affairs.</a:t>
            </a:r>
            <a:endParaRPr/>
          </a:p>
          <a:p>
            <a:pPr indent="0" lvl="0" marL="0" marR="0" rtl="0" algn="just">
              <a:spcBef>
                <a:spcPts val="0"/>
              </a:spcBef>
              <a:spcAft>
                <a:spcPts val="0"/>
              </a:spcAft>
              <a:buNone/>
            </a:pPr>
            <a:r>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NIELIT Facilitation Centre: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NIELIT(National Institute of Electronics and Information Technology), CCC and BCC Courses. DOEACC is the joint Scheme of Ministry of Information Technology (Department of Electronics) and All India Council for Technical Education (AICTE). AICTE is a statutory body for the development of technical education, which includes computer education, in the country.</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The Scheme is administered by the DOEACC Society, an autonomous body of the Ministry of Information Technology, Government of India. The objective of the Scheme is to generate quality manpower in the area of Information Technology (IT) at the national level, by utilizing the facilities and expertise available with the training institutions/ organizations in the non-formal sector. Under the Scheme, computer training institutions/organizations in the non-formal sector are granted authorization for conducting specified Levels of courses, subject to their meeting well defined norms and criteria.</a:t>
            </a:r>
            <a:endParaRPr/>
          </a:p>
          <a:p>
            <a:pPr indent="0" lvl="0" marL="0" marR="0" rtl="0" algn="just">
              <a:spcBef>
                <a:spcPts val="0"/>
              </a:spcBef>
              <a:spcAft>
                <a:spcPts val="0"/>
              </a:spcAft>
              <a:buNone/>
            </a:pPr>
            <a:r>
              <a:rPr b="1" lang="en-IN" sz="1500">
                <a:solidFill>
                  <a:schemeClr val="dk1"/>
                </a:solidFill>
                <a:latin typeface="Calibri"/>
                <a:ea typeface="Calibri"/>
                <a:cs typeface="Calibri"/>
                <a:sym typeface="Calibri"/>
              </a:rPr>
              <a:t>Video Guide:</a:t>
            </a:r>
            <a:endParaRPr sz="1500">
              <a:solidFill>
                <a:schemeClr val="dk1"/>
              </a:solidFill>
              <a:latin typeface="Arial"/>
              <a:ea typeface="Arial"/>
              <a:cs typeface="Arial"/>
              <a:sym typeface="Arial"/>
            </a:endParaRPr>
          </a:p>
        </p:txBody>
      </p:sp>
      <p:sp>
        <p:nvSpPr>
          <p:cNvPr id="445" name="Google Shape;445;p58"/>
          <p:cNvSpPr/>
          <p:nvPr/>
        </p:nvSpPr>
        <p:spPr>
          <a:xfrm>
            <a:off x="321070" y="5238763"/>
            <a:ext cx="6287090" cy="975036"/>
          </a:xfrm>
          <a:prstGeom prst="rect">
            <a:avLst/>
          </a:prstGeom>
          <a:noFill/>
          <a:ln>
            <a:noFill/>
          </a:ln>
        </p:spPr>
        <p:txBody>
          <a:bodyPr anchorCtr="0" anchor="ctr" bIns="25600" lIns="51200" spcFirstLastPara="1" rIns="51200" wrap="square" tIns="25600">
            <a:noAutofit/>
          </a:bodyPr>
          <a:lstStyle/>
          <a:p>
            <a:pPr indent="-95250" lvl="0" marL="0" marR="0" rtl="0" algn="just">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https://www.youtube.com/watch?v=JZPHoFV91jY</a:t>
            </a:r>
            <a:endParaRPr sz="1500">
              <a:solidFill>
                <a:schemeClr val="dk1"/>
              </a:solidFill>
              <a:latin typeface="Arial"/>
              <a:ea typeface="Arial"/>
              <a:cs typeface="Arial"/>
              <a:sym typeface="Arial"/>
            </a:endParaRPr>
          </a:p>
          <a:p>
            <a:pPr indent="-95250" lvl="0" marL="0" marR="0" rtl="0" algn="just">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https://www.youtube.com/watch?v=LT9qeLpfjRI</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3"/>
              </a:rPr>
              <a:t>https://www.youtube.com/watch?v=QTDqB6DgyXw</a:t>
            </a:r>
            <a:endParaRPr sz="1500">
              <a:solidFill>
                <a:schemeClr val="dk1"/>
              </a:solidFill>
              <a:latin typeface="Arial"/>
              <a:ea typeface="Arial"/>
              <a:cs typeface="Arial"/>
              <a:sym typeface="Arial"/>
            </a:endParaRPr>
          </a:p>
          <a:p>
            <a:pPr indent="-95250" lvl="0" marL="0" marR="0" rtl="0" algn="just">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https://www.youtube.com/watch?v=S6RCBd09Wgw</a:t>
            </a:r>
            <a:endParaRPr sz="1500">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graphicFrame>
        <p:nvGraphicFramePr>
          <p:cNvPr id="450" name="Google Shape;450;p59"/>
          <p:cNvGraphicFramePr/>
          <p:nvPr/>
        </p:nvGraphicFramePr>
        <p:xfrm>
          <a:off x="392514" y="928670"/>
          <a:ext cx="3000000" cy="3000000"/>
        </p:xfrm>
        <a:graphic>
          <a:graphicData uri="http://schemas.openxmlformats.org/drawingml/2006/table">
            <a:tbl>
              <a:tblPr>
                <a:noFill/>
                <a:tableStyleId>{0AEACC23-69DB-4D34-91F7-CE8C386102AC}</a:tableStyleId>
              </a:tblPr>
              <a:tblGrid>
                <a:gridCol w="1921500"/>
                <a:gridCol w="1891800"/>
                <a:gridCol w="2693600"/>
                <a:gridCol w="1887425"/>
              </a:tblGrid>
              <a:tr h="260900">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Deepak Kumar Sharma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3"/>
                        </a:rPr>
                        <a:t>deepakkumar.sharma@csc.gov.in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9350030013</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MeghaShirwan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4"/>
                        </a:rPr>
                        <a:t>megha.shirwan@csc.gov.in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8130430610</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Monika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5"/>
                        </a:rPr>
                        <a:t>monika.singh@csc.gov.in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9958156090</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ShahidParvez</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6"/>
                        </a:rPr>
                        <a:t>zahidkhan454@gmail.com</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8826265249</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Ravinder Singh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7"/>
                        </a:rPr>
                        <a:t>ravinder.singh@csc.gov.in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8803780781</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Swati Asati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8"/>
                        </a:rPr>
                        <a:t>swati.asati@csc.gov.in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9977250894</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Pradeep Singh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9"/>
                        </a:rPr>
                        <a:t>pradeep.singh@csc.gov.in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8750160831</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Rohan Choudhary</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0"/>
                        </a:rPr>
                        <a:t>rohan.chaudhary@csc.gov.in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8447526588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Sonu Kumar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1"/>
                        </a:rPr>
                        <a:t>sonu@csc.gov.in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9027816936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Urvashi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2"/>
                        </a:rPr>
                        <a:t>urvashi.tyagi@csc.gov.in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8588015081</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Varsha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3"/>
                        </a:rPr>
                        <a:t>varsha@csc.gov.in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9971421113</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Gunjan Singh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4"/>
                        </a:rPr>
                        <a:t>gunjan.singh@csc.gov.in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9718289123</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Manmeet Kaur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5"/>
                        </a:rPr>
                        <a:t>manmeet.kaur@csc.gov.in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8860424121</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Pranav Ranjan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6"/>
                        </a:rPr>
                        <a:t>pranavranjan@gmail.com</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9650301266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Satyendra Singh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7"/>
                        </a:rPr>
                        <a:t>Satyendra.singh@csc.gov.in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9873264367</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ShamitaDey</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8"/>
                        </a:rPr>
                        <a:t>shamita.dey@csc.gov.in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9953891910</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Tripti Jain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9"/>
                        </a:rPr>
                        <a:t>tripti.jain@csc.gov.in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9868630121</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Varun Chauhan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20"/>
                        </a:rPr>
                        <a:t>varun.chauhan@csc.gov.in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9873440236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Vishvom Tyagi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21"/>
                        </a:rPr>
                        <a:t>vishvom.tyagi@gmail.com</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9897196962</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51" name="Google Shape;451;p59"/>
          <p:cNvSpPr/>
          <p:nvPr/>
        </p:nvSpPr>
        <p:spPr>
          <a:xfrm>
            <a:off x="356792" y="532241"/>
            <a:ext cx="1441407" cy="282538"/>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graphicFrame>
        <p:nvGraphicFramePr>
          <p:cNvPr id="456" name="Google Shape;456;p60"/>
          <p:cNvGraphicFramePr/>
          <p:nvPr/>
        </p:nvGraphicFramePr>
        <p:xfrm>
          <a:off x="321070" y="904858"/>
          <a:ext cx="3000000" cy="3000000"/>
        </p:xfrm>
        <a:graphic>
          <a:graphicData uri="http://schemas.openxmlformats.org/drawingml/2006/table">
            <a:tbl>
              <a:tblPr>
                <a:noFill/>
                <a:tableStyleId>{0AEACC23-69DB-4D34-91F7-CE8C386102AC}</a:tableStyleId>
              </a:tblPr>
              <a:tblGrid>
                <a:gridCol w="1905150"/>
                <a:gridCol w="1875700"/>
                <a:gridCol w="2670675"/>
                <a:gridCol w="1871375"/>
              </a:tblGrid>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Vikash Kumar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 Legal</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3"/>
                        </a:rPr>
                        <a:t>kumar.vikash83@nic.in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9891824472</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Adarsh Nigam</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Assistant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4"/>
                        </a:rPr>
                        <a:t>adarsh.nigam@nic.in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9599373593</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MubashirLatief</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Assistant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5"/>
                        </a:rPr>
                        <a:t>mubashir.sofi@nic.in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9015920257</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Suman Pokhriyal</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Assistant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6"/>
                        </a:rPr>
                        <a:t>suman.pokhriyal@csc.gov.in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9811483686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Surbhi Sharma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Assistant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7"/>
                        </a:rPr>
                        <a:t>surbhi.sharma@csc.gov.in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9899592290</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BhagwatiJamnal</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8"/>
                        </a:rPr>
                        <a:t>bhagwati.jamnal@csc.gov.in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9654034882</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Omveer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9"/>
                        </a:rPr>
                        <a:t>omveer@csc.gov.in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8447491161</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Lay SmrityGuria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0"/>
                        </a:rPr>
                        <a:t>smriti.lay@csc.gov.in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8860470684</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Shahnawaz Rashid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General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shahnawaz.rashid@csc.gov.in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9796785559</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Subodh Mishra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AVP</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1"/>
                        </a:rPr>
                        <a:t>subodh@cscegovindia.com</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9871230717</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RishikeshPatankar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HOD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12"/>
                        </a:rPr>
                        <a:t>rishikesh@csc.gov.in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9868019788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lipboard10.jpg" id="457" name="Google Shape;457;p60"/>
          <p:cNvPicPr preferRelativeResize="0"/>
          <p:nvPr/>
        </p:nvPicPr>
        <p:blipFill rotWithShape="1">
          <a:blip r:embed="rId13">
            <a:alphaModFix/>
          </a:blip>
          <a:srcRect b="0" l="0" r="0" t="0"/>
          <a:stretch/>
        </p:blipFill>
        <p:spPr>
          <a:xfrm>
            <a:off x="1714480" y="4000504"/>
            <a:ext cx="5410200" cy="26574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1"/>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4.14	Health Care Services</a:t>
            </a:r>
            <a:endParaRPr/>
          </a:p>
        </p:txBody>
      </p:sp>
      <p:sp>
        <p:nvSpPr>
          <p:cNvPr id="463" name="Google Shape;463;p61"/>
          <p:cNvSpPr/>
          <p:nvPr/>
        </p:nvSpPr>
        <p:spPr>
          <a:xfrm>
            <a:off x="392514" y="1333486"/>
            <a:ext cx="8394693" cy="1436701"/>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lang="en-IN" sz="1500">
                <a:solidFill>
                  <a:schemeClr val="dk1"/>
                </a:solidFill>
                <a:latin typeface="Calibri"/>
                <a:ea typeface="Calibri"/>
                <a:cs typeface="Calibri"/>
                <a:sym typeface="Calibri"/>
              </a:rPr>
              <a:t>CSC Healthcare Services endeavours to provide holidtic &amp; affordable healthcare solutions to the masses in rural and remote areas of the country, through one stop shop delivery points i.e Common Service centers.</a:t>
            </a:r>
            <a:endParaRPr sz="1500">
              <a:solidFill>
                <a:schemeClr val="dk1"/>
              </a:solidFill>
              <a:latin typeface="Arial"/>
              <a:ea typeface="Arial"/>
              <a:cs typeface="Arial"/>
              <a:sym typeface="Arial"/>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CSC aims to bridge the need Vs demand gap by providing assisted digital access to basic healthcare facility to save time, money ,efforts &amp; energy. CSC is offering all the services to rural india at affordable rates, using “Digital Seva transaction portal.</a:t>
            </a:r>
            <a:endParaRPr sz="1500">
              <a:solidFill>
                <a:schemeClr val="dk1"/>
              </a:solidFill>
              <a:latin typeface="Arial"/>
              <a:ea typeface="Arial"/>
              <a:cs typeface="Arial"/>
              <a:sym typeface="Arial"/>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
        <p:nvSpPr>
          <p:cNvPr id="464" name="Google Shape;464;p61"/>
          <p:cNvSpPr/>
          <p:nvPr/>
        </p:nvSpPr>
        <p:spPr>
          <a:xfrm>
            <a:off x="1438023" y="3023763"/>
            <a:ext cx="1936483" cy="1161889"/>
          </a:xfrm>
          <a:prstGeom prst="roundRect">
            <a:avLst>
              <a:gd fmla="val 16667" name="adj"/>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IN" sz="1800">
                <a:solidFill>
                  <a:schemeClr val="lt1"/>
                </a:solidFill>
                <a:latin typeface="Calibri"/>
                <a:ea typeface="Calibri"/>
                <a:cs typeface="Calibri"/>
                <a:sym typeface="Calibri"/>
              </a:rPr>
              <a:t>VLE will login to digital sevaportal using his 12digit login ID &amp; password</a:t>
            </a:r>
            <a:endParaRPr/>
          </a:p>
        </p:txBody>
      </p:sp>
      <p:sp>
        <p:nvSpPr>
          <p:cNvPr id="465" name="Google Shape;465;p61"/>
          <p:cNvSpPr/>
          <p:nvPr/>
        </p:nvSpPr>
        <p:spPr>
          <a:xfrm>
            <a:off x="3568154" y="3023763"/>
            <a:ext cx="1936483" cy="1161889"/>
          </a:xfrm>
          <a:prstGeom prst="rightArrow">
            <a:avLst>
              <a:gd fmla="val 50000" name="adj1"/>
              <a:gd fmla="val 50000" name="adj2"/>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61"/>
          <p:cNvSpPr/>
          <p:nvPr/>
        </p:nvSpPr>
        <p:spPr>
          <a:xfrm>
            <a:off x="5698285" y="3023763"/>
            <a:ext cx="1936483" cy="1161889"/>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IN" sz="1800">
                <a:solidFill>
                  <a:schemeClr val="lt1"/>
                </a:solidFill>
                <a:latin typeface="Calibri"/>
                <a:ea typeface="Calibri"/>
                <a:cs typeface="Calibri"/>
                <a:sym typeface="Calibri"/>
              </a:rPr>
              <a:t>Will click on healthcare from the top right service icons</a:t>
            </a:r>
            <a:endParaRPr/>
          </a:p>
        </p:txBody>
      </p:sp>
      <p:sp>
        <p:nvSpPr>
          <p:cNvPr id="467" name="Google Shape;467;p61"/>
          <p:cNvSpPr/>
          <p:nvPr/>
        </p:nvSpPr>
        <p:spPr>
          <a:xfrm>
            <a:off x="3761803" y="4359935"/>
            <a:ext cx="1936483" cy="1161889"/>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61"/>
          <p:cNvSpPr/>
          <p:nvPr/>
        </p:nvSpPr>
        <p:spPr>
          <a:xfrm>
            <a:off x="1631672" y="4359935"/>
            <a:ext cx="1936483" cy="1161889"/>
          </a:xfrm>
          <a:prstGeom prst="roundRect">
            <a:avLst>
              <a:gd fmla="val 16667" name="adj"/>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IN" sz="1800">
                <a:solidFill>
                  <a:schemeClr val="lt1"/>
                </a:solidFill>
                <a:latin typeface="Calibri"/>
                <a:ea typeface="Calibri"/>
                <a:cs typeface="Calibri"/>
                <a:sym typeface="Calibri"/>
              </a:rPr>
              <a:t>WIll click on the service he wants to deliver at his CSC</a:t>
            </a:r>
            <a:endParaRPr/>
          </a:p>
        </p:txBody>
      </p:sp>
      <p:sp>
        <p:nvSpPr>
          <p:cNvPr id="469" name="Google Shape;469;p61"/>
          <p:cNvSpPr/>
          <p:nvPr/>
        </p:nvSpPr>
        <p:spPr>
          <a:xfrm>
            <a:off x="-498459" y="4359935"/>
            <a:ext cx="1936483" cy="1161889"/>
          </a:xfrm>
          <a:prstGeom prst="rightArrow">
            <a:avLst>
              <a:gd fmla="val 50000" name="adj1"/>
              <a:gd fmla="val 50000" name="adj2"/>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61"/>
          <p:cNvSpPr/>
          <p:nvPr/>
        </p:nvSpPr>
        <p:spPr>
          <a:xfrm>
            <a:off x="1438023" y="5696107"/>
            <a:ext cx="1936483" cy="1161889"/>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IN" sz="1800">
                <a:solidFill>
                  <a:schemeClr val="lt1"/>
                </a:solidFill>
                <a:latin typeface="Calibri"/>
                <a:ea typeface="Calibri"/>
                <a:cs typeface="Calibri"/>
                <a:sym typeface="Calibri"/>
              </a:rPr>
              <a:t>Will register the patient in accordance to the service requirement</a:t>
            </a:r>
            <a:endParaRPr/>
          </a:p>
        </p:txBody>
      </p:sp>
      <p:sp>
        <p:nvSpPr>
          <p:cNvPr id="471" name="Google Shape;471;p61"/>
          <p:cNvSpPr/>
          <p:nvPr/>
        </p:nvSpPr>
        <p:spPr>
          <a:xfrm>
            <a:off x="3568154" y="5696107"/>
            <a:ext cx="1936483" cy="1161889"/>
          </a:xfrm>
          <a:prstGeom prst="rightArrow">
            <a:avLst>
              <a:gd fmla="val 50000" name="adj1"/>
              <a:gd fmla="val 50000" name="adj2"/>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61"/>
          <p:cNvSpPr/>
          <p:nvPr/>
        </p:nvSpPr>
        <p:spPr>
          <a:xfrm>
            <a:off x="5698285" y="5696107"/>
            <a:ext cx="1936483" cy="1161889"/>
          </a:xfrm>
          <a:prstGeom prst="roundRect">
            <a:avLst>
              <a:gd fmla="val 16667" name="adj"/>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IN" sz="1800">
                <a:solidFill>
                  <a:schemeClr val="lt1"/>
                </a:solidFill>
                <a:latin typeface="Calibri"/>
                <a:ea typeface="Calibri"/>
                <a:cs typeface="Calibri"/>
                <a:sym typeface="Calibri"/>
              </a:rPr>
              <a:t>will pay from his wallet for the desired service</a:t>
            </a:r>
            <a:endParaRPr/>
          </a:p>
        </p:txBody>
      </p:sp>
      <p:sp>
        <p:nvSpPr>
          <p:cNvPr id="473" name="Google Shape;473;p61"/>
          <p:cNvSpPr/>
          <p:nvPr/>
        </p:nvSpPr>
        <p:spPr>
          <a:xfrm>
            <a:off x="392514" y="2857496"/>
            <a:ext cx="2343321" cy="282538"/>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Service Access process flow:</a:t>
            </a:r>
            <a:endParaRPr sz="1500">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2"/>
          <p:cNvSpPr/>
          <p:nvPr/>
        </p:nvSpPr>
        <p:spPr>
          <a:xfrm>
            <a:off x="221087" y="142852"/>
            <a:ext cx="6494053" cy="6238919"/>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Healthcare service list</a:t>
            </a:r>
            <a:endParaRPr b="0" i="0" sz="1400" u="none" cap="none" strike="noStrike">
              <a:solidFill>
                <a:schemeClr val="dk1"/>
              </a:solidFill>
              <a:latin typeface="Calibri"/>
              <a:ea typeface="Calibri"/>
              <a:cs typeface="Calibri"/>
              <a:sym typeface="Calibri"/>
            </a:endParaRPr>
          </a:p>
          <a:p>
            <a:pPr indent="-114300" lvl="2" marL="2286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Tele-medicine</a:t>
            </a:r>
            <a:endParaRPr b="0" i="0" sz="1400" u="none" cap="none" strike="noStrike">
              <a:solidFill>
                <a:schemeClr val="dk1"/>
              </a:solidFill>
              <a:latin typeface="Calibri"/>
              <a:ea typeface="Calibri"/>
              <a:cs typeface="Calibri"/>
              <a:sym typeface="Calibri"/>
            </a:endParaRPr>
          </a:p>
          <a:p>
            <a:pPr indent="-114300" lvl="3" marL="3429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ATHS</a:t>
            </a:r>
            <a:endParaRPr b="0" i="0" sz="1400" u="none" cap="none" strike="noStrike">
              <a:solidFill>
                <a:schemeClr val="dk1"/>
              </a:solidFill>
              <a:latin typeface="Calibri"/>
              <a:ea typeface="Calibri"/>
              <a:cs typeface="Calibri"/>
              <a:sym typeface="Calibri"/>
            </a:endParaRPr>
          </a:p>
          <a:p>
            <a:pPr indent="-114300" lvl="4" marL="4572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General Physician Consultation</a:t>
            </a:r>
            <a:endParaRPr b="0" i="0" sz="1400" u="none" cap="none" strike="noStrike">
              <a:solidFill>
                <a:schemeClr val="dk1"/>
              </a:solidFill>
              <a:latin typeface="Calibri"/>
              <a:ea typeface="Calibri"/>
              <a:cs typeface="Calibri"/>
              <a:sym typeface="Calibri"/>
            </a:endParaRPr>
          </a:p>
          <a:p>
            <a:pPr indent="-114300" lvl="5" marL="5715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Super Speciality Consultation</a:t>
            </a:r>
            <a:endParaRPr b="0" i="0" sz="1400" u="none" cap="none" strike="noStrike">
              <a:solidFill>
                <a:schemeClr val="dk1"/>
              </a:solidFill>
              <a:latin typeface="Calibri"/>
              <a:ea typeface="Calibri"/>
              <a:cs typeface="Calibri"/>
              <a:sym typeface="Calibri"/>
            </a:endParaRPr>
          </a:p>
          <a:p>
            <a:pPr indent="0" lvl="5" marL="571500" marR="0" rtl="0" algn="l">
              <a:lnSpc>
                <a:spcPct val="75000"/>
              </a:lnSpc>
              <a:spcBef>
                <a:spcPts val="1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4" marL="4572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3" marL="3429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114300" lvl="3" marL="342900" marR="0" rtl="0" algn="l">
              <a:lnSpc>
                <a:spcPct val="75000"/>
              </a:lnSpc>
              <a:spcBef>
                <a:spcPts val="2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CSC Telemedicine platform</a:t>
            </a:r>
            <a:endParaRPr b="0" i="0" sz="1400" u="none" cap="none" strike="noStrike">
              <a:solidFill>
                <a:schemeClr val="dk1"/>
              </a:solidFill>
              <a:latin typeface="Calibri"/>
              <a:ea typeface="Calibri"/>
              <a:cs typeface="Calibri"/>
              <a:sym typeface="Calibri"/>
            </a:endParaRPr>
          </a:p>
          <a:p>
            <a:pPr indent="-114300" lvl="4" marL="4572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General Physician Consultation</a:t>
            </a:r>
            <a:endParaRPr b="0" i="0" sz="1400" u="none" cap="none" strike="noStrike">
              <a:solidFill>
                <a:schemeClr val="dk1"/>
              </a:solidFill>
              <a:latin typeface="Calibri"/>
              <a:ea typeface="Calibri"/>
              <a:cs typeface="Calibri"/>
              <a:sym typeface="Calibri"/>
            </a:endParaRPr>
          </a:p>
          <a:p>
            <a:pPr indent="-114300" lvl="5" marL="5715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Ayurveda tele-consultation</a:t>
            </a:r>
            <a:endParaRPr b="0" i="0" sz="1400" u="none" cap="none" strike="noStrike">
              <a:solidFill>
                <a:schemeClr val="dk1"/>
              </a:solidFill>
              <a:latin typeface="Calibri"/>
              <a:ea typeface="Calibri"/>
              <a:cs typeface="Calibri"/>
              <a:sym typeface="Calibri"/>
            </a:endParaRPr>
          </a:p>
          <a:p>
            <a:pPr indent="-114300" lvl="6" marL="6858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Homeopathy Tele consultation</a:t>
            </a:r>
            <a:endParaRPr b="0" i="0" sz="1400" u="none" cap="none" strike="noStrike">
              <a:solidFill>
                <a:schemeClr val="dk1"/>
              </a:solidFill>
              <a:latin typeface="Calibri"/>
              <a:ea typeface="Calibri"/>
              <a:cs typeface="Calibri"/>
              <a:sym typeface="Calibri"/>
            </a:endParaRPr>
          </a:p>
          <a:p>
            <a:pPr indent="0" lvl="6" marL="685800" marR="0" rtl="0" algn="l">
              <a:lnSpc>
                <a:spcPct val="75000"/>
              </a:lnSpc>
              <a:spcBef>
                <a:spcPts val="1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5" marL="5715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4" marL="4572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3" marL="3429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2" marL="2286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114300" lvl="2" marL="228600" marR="0" rtl="0" algn="l">
              <a:lnSpc>
                <a:spcPct val="75000"/>
              </a:lnSpc>
              <a:spcBef>
                <a:spcPts val="2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Tele-diagnostic</a:t>
            </a:r>
            <a:endParaRPr b="0" i="0" sz="1400" u="none" cap="none" strike="noStrike">
              <a:solidFill>
                <a:schemeClr val="dk1"/>
              </a:solidFill>
              <a:latin typeface="Calibri"/>
              <a:ea typeface="Calibri"/>
              <a:cs typeface="Calibri"/>
              <a:sym typeface="Calibri"/>
            </a:endParaRPr>
          </a:p>
          <a:p>
            <a:pPr indent="-114300" lvl="3" marL="3429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Hello Health – Basic Vitals</a:t>
            </a:r>
            <a:endParaRPr b="0" i="0" sz="1400" u="none" cap="none" strike="noStrike">
              <a:solidFill>
                <a:schemeClr val="dk1"/>
              </a:solidFill>
              <a:latin typeface="Calibri"/>
              <a:ea typeface="Calibri"/>
              <a:cs typeface="Calibri"/>
              <a:sym typeface="Calibri"/>
            </a:endParaRPr>
          </a:p>
          <a:p>
            <a:pPr indent="-114300" lvl="4" marL="4572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Ring MD Eye testing</a:t>
            </a:r>
            <a:endParaRPr b="0" i="0" sz="1400" u="none" cap="none" strike="noStrike">
              <a:solidFill>
                <a:schemeClr val="dk1"/>
              </a:solidFill>
              <a:latin typeface="Calibri"/>
              <a:ea typeface="Calibri"/>
              <a:cs typeface="Calibri"/>
              <a:sym typeface="Calibri"/>
            </a:endParaRPr>
          </a:p>
          <a:p>
            <a:pPr indent="-114300" lvl="5" marL="5715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Thyrocare – Blood Testing</a:t>
            </a:r>
            <a:endParaRPr b="0" i="0" sz="1400" u="none" cap="none" strike="noStrike">
              <a:solidFill>
                <a:schemeClr val="dk1"/>
              </a:solidFill>
              <a:latin typeface="Calibri"/>
              <a:ea typeface="Calibri"/>
              <a:cs typeface="Calibri"/>
              <a:sym typeface="Calibri"/>
            </a:endParaRPr>
          </a:p>
          <a:p>
            <a:pPr indent="-114300" lvl="6" marL="6858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Medi-360</a:t>
            </a:r>
            <a:endParaRPr/>
          </a:p>
          <a:p>
            <a:pPr indent="0" lvl="6" marL="685800" marR="0" rtl="0" algn="l">
              <a:lnSpc>
                <a:spcPct val="75000"/>
              </a:lnSpc>
              <a:spcBef>
                <a:spcPts val="1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5" marL="5715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4" marL="4572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3" marL="3429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2" marL="2286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114300" lvl="2" marL="228600" marR="0" rtl="0" algn="l">
              <a:lnSpc>
                <a:spcPct val="75000"/>
              </a:lnSpc>
              <a:spcBef>
                <a:spcPts val="2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Tele- Pharmacy</a:t>
            </a:r>
            <a:endParaRPr b="0" i="0" sz="1400" u="none" cap="none" strike="noStrike">
              <a:solidFill>
                <a:schemeClr val="dk1"/>
              </a:solidFill>
              <a:latin typeface="Calibri"/>
              <a:ea typeface="Calibri"/>
              <a:cs typeface="Calibri"/>
              <a:sym typeface="Calibri"/>
            </a:endParaRPr>
          </a:p>
          <a:p>
            <a:pPr indent="-114300" lvl="3" marL="3429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1 mg (Ayush &amp; OTC)</a:t>
            </a:r>
            <a:endParaRPr b="0" i="0" sz="1400" u="none" cap="none" strike="noStrike">
              <a:solidFill>
                <a:schemeClr val="dk1"/>
              </a:solidFill>
              <a:latin typeface="Calibri"/>
              <a:ea typeface="Calibri"/>
              <a:cs typeface="Calibri"/>
              <a:sym typeface="Calibri"/>
            </a:endParaRPr>
          </a:p>
          <a:p>
            <a:pPr indent="-114300" lvl="4" marL="4572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JIVA (Ayurveda)</a:t>
            </a:r>
            <a:endParaRPr b="0" i="0" sz="1400" u="none" cap="none" strike="noStrike">
              <a:solidFill>
                <a:schemeClr val="dk1"/>
              </a:solidFill>
              <a:latin typeface="Calibri"/>
              <a:ea typeface="Calibri"/>
              <a:cs typeface="Calibri"/>
              <a:sym typeface="Calibri"/>
            </a:endParaRPr>
          </a:p>
          <a:p>
            <a:pPr indent="-114300" lvl="5" marL="5715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Welcome cure (Homeopathy)</a:t>
            </a:r>
            <a:endParaRPr b="0" i="0" sz="1400" u="none" cap="none" strike="noStrike">
              <a:solidFill>
                <a:schemeClr val="dk1"/>
              </a:solidFill>
              <a:latin typeface="Calibri"/>
              <a:ea typeface="Calibri"/>
              <a:cs typeface="Calibri"/>
              <a:sym typeface="Calibri"/>
            </a:endParaRPr>
          </a:p>
          <a:p>
            <a:pPr indent="-114300" lvl="6" marL="6858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Jan Aushadhi</a:t>
            </a:r>
            <a:endParaRPr b="0" i="0" sz="1400" u="none" cap="none" strike="noStrike">
              <a:solidFill>
                <a:schemeClr val="dk1"/>
              </a:solidFill>
              <a:latin typeface="Calibri"/>
              <a:ea typeface="Calibri"/>
              <a:cs typeface="Calibri"/>
              <a:sym typeface="Calibri"/>
            </a:endParaRPr>
          </a:p>
          <a:p>
            <a:pPr indent="0" lvl="6" marL="685800" marR="0" rtl="0" algn="l">
              <a:lnSpc>
                <a:spcPct val="75000"/>
              </a:lnSpc>
              <a:spcBef>
                <a:spcPts val="1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5" marL="5715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4" marL="4572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3" marL="3429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2" marL="2286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114300" lvl="2" marL="228600" marR="0" rtl="0" algn="l">
              <a:lnSpc>
                <a:spcPct val="75000"/>
              </a:lnSpc>
              <a:spcBef>
                <a:spcPts val="2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Products</a:t>
            </a:r>
            <a:endParaRPr b="0" i="0" sz="1400" u="none" cap="none" strike="noStrike">
              <a:solidFill>
                <a:schemeClr val="dk1"/>
              </a:solidFill>
              <a:latin typeface="Calibri"/>
              <a:ea typeface="Calibri"/>
              <a:cs typeface="Calibri"/>
              <a:sym typeface="Calibri"/>
            </a:endParaRPr>
          </a:p>
          <a:p>
            <a:pPr indent="-114300" lvl="3" marL="3429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Training </a:t>
            </a:r>
            <a:endParaRPr b="0" i="0" sz="1400" u="none" cap="none" strike="noStrike">
              <a:solidFill>
                <a:schemeClr val="dk1"/>
              </a:solidFill>
              <a:latin typeface="Calibri"/>
              <a:ea typeface="Calibri"/>
              <a:cs typeface="Calibri"/>
              <a:sym typeface="Calibri"/>
            </a:endParaRPr>
          </a:p>
          <a:p>
            <a:pPr indent="-114300" lvl="4" marL="4572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Telemedicine Health operator - ATHS</a:t>
            </a:r>
            <a:endParaRPr b="0" i="0" sz="1400" u="none" cap="none" strike="noStrike">
              <a:solidFill>
                <a:schemeClr val="dk1"/>
              </a:solidFill>
              <a:latin typeface="Calibri"/>
              <a:ea typeface="Calibri"/>
              <a:cs typeface="Calibri"/>
              <a:sym typeface="Calibri"/>
            </a:endParaRPr>
          </a:p>
          <a:p>
            <a:pPr indent="-114300" lvl="5" marL="5715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Venipuncture - VIVO</a:t>
            </a:r>
            <a:endParaRPr b="0" i="0" sz="1400" u="none" cap="none" strike="noStrike">
              <a:solidFill>
                <a:schemeClr val="dk1"/>
              </a:solidFill>
              <a:latin typeface="Calibri"/>
              <a:ea typeface="Calibri"/>
              <a:cs typeface="Calibri"/>
              <a:sym typeface="Calibri"/>
            </a:endParaRPr>
          </a:p>
          <a:p>
            <a:pPr indent="-114300" lvl="6" marL="6858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Assistant Pharmacist - BSS</a:t>
            </a:r>
            <a:endParaRPr b="0" i="0" sz="1400" u="none" cap="none" strike="noStrike">
              <a:solidFill>
                <a:schemeClr val="dk1"/>
              </a:solidFill>
              <a:latin typeface="Calibri"/>
              <a:ea typeface="Calibri"/>
              <a:cs typeface="Calibri"/>
              <a:sym typeface="Calibri"/>
            </a:endParaRPr>
          </a:p>
          <a:p>
            <a:pPr indent="0" lvl="6" marL="685800" marR="0" rtl="0" algn="l">
              <a:lnSpc>
                <a:spcPct val="75000"/>
              </a:lnSpc>
              <a:spcBef>
                <a:spcPts val="1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5" marL="5715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4" marL="4572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3" marL="3429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a:p>
            <a:pPr indent="0" lvl="2" marL="228600" marR="0" rtl="0" algn="l">
              <a:lnSpc>
                <a:spcPct val="75000"/>
              </a:lnSpc>
              <a:spcBef>
                <a:spcPts val="24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pic>
        <p:nvPicPr>
          <p:cNvPr descr="C:\Users\ABEY\Desktop\1 CSC WORK- AT\CSC for WEB\CSC Health.png" id="479" name="Google Shape;479;p62"/>
          <p:cNvPicPr preferRelativeResize="0"/>
          <p:nvPr/>
        </p:nvPicPr>
        <p:blipFill rotWithShape="1">
          <a:blip r:embed="rId3">
            <a:alphaModFix/>
          </a:blip>
          <a:srcRect b="0" l="0" r="0" t="0"/>
          <a:stretch/>
        </p:blipFill>
        <p:spPr>
          <a:xfrm>
            <a:off x="6828642" y="2714620"/>
            <a:ext cx="1956628" cy="11430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descr="op3.jpg" id="172" name="Google Shape;172;p18"/>
          <p:cNvPicPr preferRelativeResize="0"/>
          <p:nvPr/>
        </p:nvPicPr>
        <p:blipFill rotWithShape="1">
          <a:blip r:embed="rId3">
            <a:alphaModFix/>
          </a:blip>
          <a:srcRect b="0" l="11966" r="0" t="0"/>
          <a:stretch/>
        </p:blipFill>
        <p:spPr>
          <a:xfrm>
            <a:off x="-52472" y="-1"/>
            <a:ext cx="9193172" cy="6858001"/>
          </a:xfrm>
          <a:prstGeom prst="rect">
            <a:avLst/>
          </a:prstGeom>
          <a:noFill/>
          <a:ln>
            <a:noFill/>
          </a:ln>
        </p:spPr>
      </p:pic>
      <p:sp>
        <p:nvSpPr>
          <p:cNvPr id="173" name="Google Shape;173;p18"/>
          <p:cNvSpPr txBox="1"/>
          <p:nvPr/>
        </p:nvSpPr>
        <p:spPr>
          <a:xfrm>
            <a:off x="521885" y="285728"/>
            <a:ext cx="8229600" cy="1143000"/>
          </a:xfrm>
          <a:prstGeom prst="rect">
            <a:avLst/>
          </a:prstGeom>
          <a:noFill/>
          <a:ln>
            <a:noFill/>
          </a:ln>
        </p:spPr>
        <p:txBody>
          <a:bodyPr anchorCtr="0" anchor="ctr" bIns="25600" lIns="51200" spcFirstLastPara="1" rIns="51200" wrap="square" tIns="25600">
            <a:noAutofit/>
          </a:bodyPr>
          <a:lstStyle/>
          <a:p>
            <a:pPr indent="0" lvl="0" marL="0" marR="0" rtl="0" algn="ctr">
              <a:spcBef>
                <a:spcPts val="0"/>
              </a:spcBef>
              <a:spcAft>
                <a:spcPts val="0"/>
              </a:spcAft>
              <a:buNone/>
            </a:pPr>
            <a:r>
              <a:rPr b="1" lang="en-IN" sz="3800">
                <a:solidFill>
                  <a:schemeClr val="lt1"/>
                </a:solidFill>
                <a:latin typeface="Jim Nightshade"/>
                <a:ea typeface="Jim Nightshade"/>
                <a:cs typeface="Jim Nightshade"/>
                <a:sym typeface="Jim Nightshade"/>
              </a:rPr>
              <a:t>1.1	Vision &amp; Mission of CSC SPV</a:t>
            </a:r>
            <a:endParaRPr/>
          </a:p>
        </p:txBody>
      </p:sp>
      <p:sp>
        <p:nvSpPr>
          <p:cNvPr id="174" name="Google Shape;174;p18"/>
          <p:cNvSpPr txBox="1"/>
          <p:nvPr/>
        </p:nvSpPr>
        <p:spPr>
          <a:xfrm>
            <a:off x="457201" y="1285860"/>
            <a:ext cx="3721856" cy="5429288"/>
          </a:xfrm>
          <a:prstGeom prst="rect">
            <a:avLst/>
          </a:prstGeom>
          <a:solidFill>
            <a:schemeClr val="accent1">
              <a:alpha val="82745"/>
            </a:schemeClr>
          </a:solidFill>
          <a:ln>
            <a:noFill/>
          </a:ln>
        </p:spPr>
        <p:txBody>
          <a:bodyPr anchorCtr="0" anchor="t" bIns="25600" lIns="51200" spcFirstLastPara="1" rIns="51200" wrap="square" tIns="25600">
            <a:noAutofit/>
          </a:bodyPr>
          <a:lstStyle/>
          <a:p>
            <a:pPr indent="12446" lvl="0" marL="192024" marR="0" rtl="0" algn="ctr">
              <a:spcBef>
                <a:spcPts val="0"/>
              </a:spcBef>
              <a:spcAft>
                <a:spcPts val="0"/>
              </a:spcAft>
              <a:buNone/>
            </a:pPr>
            <a:r>
              <a:t/>
            </a:r>
            <a:endParaRPr b="1" sz="900">
              <a:solidFill>
                <a:schemeClr val="lt1"/>
              </a:solidFill>
              <a:latin typeface="Jim Nightshade"/>
              <a:ea typeface="Jim Nightshade"/>
              <a:cs typeface="Jim Nightshade"/>
              <a:sym typeface="Jim Nightshade"/>
            </a:endParaRPr>
          </a:p>
          <a:p>
            <a:pPr indent="12446" lvl="0" marL="192024" marR="0" rtl="0" algn="ctr">
              <a:spcBef>
                <a:spcPts val="340"/>
              </a:spcBef>
              <a:spcAft>
                <a:spcPts val="0"/>
              </a:spcAft>
              <a:buNone/>
            </a:pPr>
            <a:r>
              <a:rPr b="1" lang="en-IN" sz="1700">
                <a:solidFill>
                  <a:schemeClr val="lt1"/>
                </a:solidFill>
                <a:latin typeface="Jim Nightshade"/>
                <a:ea typeface="Jim Nightshade"/>
                <a:cs typeface="Jim Nightshade"/>
                <a:sym typeface="Jim Nightshade"/>
              </a:rPr>
              <a:t>To develop CSCs as a dependable, reliable and ubiquitous IT enabled network of Citizen Service Points connecting local population with the Government departments, business establishments, banks , insurance companies and educational institutions, with an impact on primary, secondary and tertiary sectors of the country’s economy.</a:t>
            </a:r>
            <a:endParaRPr/>
          </a:p>
          <a:p>
            <a:pPr indent="12446" lvl="0" marL="192024" marR="0" rtl="0" algn="ctr">
              <a:spcBef>
                <a:spcPts val="180"/>
              </a:spcBef>
              <a:spcAft>
                <a:spcPts val="0"/>
              </a:spcAft>
              <a:buNone/>
            </a:pPr>
            <a:r>
              <a:t/>
            </a:r>
            <a:endParaRPr b="1" sz="900">
              <a:solidFill>
                <a:schemeClr val="lt1"/>
              </a:solidFill>
              <a:latin typeface="Jim Nightshade"/>
              <a:ea typeface="Jim Nightshade"/>
              <a:cs typeface="Jim Nightshade"/>
              <a:sym typeface="Jim Nightshade"/>
            </a:endParaRPr>
          </a:p>
          <a:p>
            <a:pPr indent="12446" lvl="0" marL="192024" marR="0" rtl="0" algn="ctr">
              <a:spcBef>
                <a:spcPts val="340"/>
              </a:spcBef>
              <a:spcAft>
                <a:spcPts val="0"/>
              </a:spcAft>
              <a:buNone/>
            </a:pPr>
            <a:r>
              <a:rPr b="1" lang="en-IN" sz="1700">
                <a:solidFill>
                  <a:schemeClr val="lt1"/>
                </a:solidFill>
                <a:latin typeface="Jim Nightshade"/>
                <a:ea typeface="Jim Nightshade"/>
                <a:cs typeface="Jim Nightshade"/>
                <a:sym typeface="Jim Nightshade"/>
              </a:rPr>
              <a:t>The mission of CSC SPV is to enable provision of government, private and social sector services to citizens at doorsteps, at affordable cost and in a transparent manner through the CSCs.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3"/>
          <p:cNvSpPr/>
          <p:nvPr/>
        </p:nvSpPr>
        <p:spPr>
          <a:xfrm>
            <a:off x="463958" y="928671"/>
            <a:ext cx="8001750" cy="2976582"/>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77800" lvl="1" marL="114300" marR="0" rtl="0" algn="l">
              <a:lnSpc>
                <a:spcPct val="75000"/>
              </a:lnSpc>
              <a:spcBef>
                <a:spcPts val="0"/>
              </a:spcBef>
              <a:spcAft>
                <a:spcPts val="0"/>
              </a:spcAft>
              <a:buClr>
                <a:schemeClr val="dk1"/>
              </a:buClr>
              <a:buSzPts val="2800"/>
              <a:buFont typeface="Calibri"/>
              <a:buChar char="•"/>
            </a:pPr>
            <a:r>
              <a:rPr b="1" i="0" lang="en-IN" sz="2800" u="none" cap="none" strike="noStrike">
                <a:solidFill>
                  <a:schemeClr val="dk1"/>
                </a:solidFill>
                <a:latin typeface="Calibri"/>
                <a:ea typeface="Calibri"/>
                <a:cs typeface="Calibri"/>
                <a:sym typeface="Calibri"/>
              </a:rPr>
              <a:t>Healthcare Services delivery through CSC</a:t>
            </a:r>
            <a:endParaRPr/>
          </a:p>
          <a:p>
            <a:pPr indent="-114300" lvl="2" marL="228600" marR="0" rtl="0" algn="l">
              <a:lnSpc>
                <a:spcPct val="75000"/>
              </a:lnSpc>
              <a:spcBef>
                <a:spcPts val="280"/>
              </a:spcBef>
              <a:spcAft>
                <a:spcPts val="0"/>
              </a:spcAft>
              <a:buClr>
                <a:schemeClr val="dk1"/>
              </a:buClr>
              <a:buSzPts val="1800"/>
              <a:buFont typeface="Calibri"/>
              <a:buChar char="•"/>
            </a:pPr>
            <a:r>
              <a:rPr b="1" i="0" lang="en-IN" sz="1800" u="none" cap="none" strike="noStrike">
                <a:solidFill>
                  <a:schemeClr val="dk1"/>
                </a:solidFill>
                <a:latin typeface="Calibri"/>
                <a:ea typeface="Calibri"/>
                <a:cs typeface="Calibri"/>
                <a:sym typeface="Calibri"/>
              </a:rPr>
              <a:t>Tele-medicine</a:t>
            </a:r>
            <a:endParaRPr/>
          </a:p>
          <a:p>
            <a:pPr indent="-114300" lvl="2" marL="228600" marR="0" rtl="0" algn="l">
              <a:lnSpc>
                <a:spcPct val="75000"/>
              </a:lnSpc>
              <a:spcBef>
                <a:spcPts val="18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(Video Interaction of a patient with doctor)</a:t>
            </a:r>
            <a:endParaRPr/>
          </a:p>
          <a:p>
            <a:pPr indent="-127000" lvl="2" marL="228600" marR="0" rtl="0" algn="l">
              <a:lnSpc>
                <a:spcPct val="75000"/>
              </a:lnSpc>
              <a:spcBef>
                <a:spcPts val="140"/>
              </a:spcBef>
              <a:spcAft>
                <a:spcPts val="0"/>
              </a:spcAft>
              <a:buClr>
                <a:schemeClr val="dk1"/>
              </a:buClr>
              <a:buSzPts val="2000"/>
              <a:buFont typeface="Calibri"/>
              <a:buChar char="•"/>
            </a:pPr>
            <a:r>
              <a:rPr b="1" i="0" lang="en-IN" sz="2000" u="none" cap="none" strike="noStrike">
                <a:solidFill>
                  <a:schemeClr val="dk1"/>
                </a:solidFill>
                <a:latin typeface="Calibri"/>
                <a:ea typeface="Calibri"/>
                <a:cs typeface="Calibri"/>
                <a:sym typeface="Calibri"/>
              </a:rPr>
              <a:t>Diagnostics</a:t>
            </a:r>
            <a:endParaRPr/>
          </a:p>
          <a:p>
            <a:pPr indent="-114300" lvl="2" marL="228600" marR="0" rtl="0" algn="l">
              <a:lnSpc>
                <a:spcPct val="75000"/>
              </a:lnSpc>
              <a:spcBef>
                <a:spcPts val="200"/>
              </a:spcBef>
              <a:spcAft>
                <a:spcPts val="0"/>
              </a:spcAft>
              <a:buClr>
                <a:schemeClr val="dk1"/>
              </a:buClr>
              <a:buSzPts val="1600"/>
              <a:buFont typeface="Calibri"/>
              <a:buChar char="•"/>
            </a:pPr>
            <a:r>
              <a:rPr b="0" i="0" lang="en-IN" sz="1600" u="none" cap="none" strike="noStrike">
                <a:solidFill>
                  <a:schemeClr val="dk1"/>
                </a:solidFill>
                <a:latin typeface="Calibri"/>
                <a:ea typeface="Calibri"/>
                <a:cs typeface="Calibri"/>
                <a:sym typeface="Calibri"/>
              </a:rPr>
              <a:t>(Indicative basic diagnostic test)</a:t>
            </a:r>
            <a:endParaRPr/>
          </a:p>
          <a:p>
            <a:pPr indent="0" lvl="2" marL="228600" marR="0" rtl="0" algn="l">
              <a:lnSpc>
                <a:spcPct val="75000"/>
              </a:lnSpc>
              <a:spcBef>
                <a:spcPts val="160"/>
              </a:spcBef>
              <a:spcAft>
                <a:spcPts val="0"/>
              </a:spcAft>
              <a:buClr>
                <a:schemeClr val="dk1"/>
              </a:buClr>
              <a:buSzPts val="2000"/>
              <a:buFont typeface="Calibri"/>
              <a:buNone/>
            </a:pPr>
            <a:r>
              <a:t/>
            </a:r>
            <a:endParaRPr b="0" i="0" sz="2000" u="none" cap="none" strike="noStrike">
              <a:solidFill>
                <a:schemeClr val="dk1"/>
              </a:solidFill>
              <a:latin typeface="Calibri"/>
              <a:ea typeface="Calibri"/>
              <a:cs typeface="Calibri"/>
              <a:sym typeface="Calibri"/>
            </a:endParaRPr>
          </a:p>
          <a:p>
            <a:pPr indent="-127000" lvl="2" marL="228600" marR="0" rtl="0" algn="l">
              <a:lnSpc>
                <a:spcPct val="75000"/>
              </a:lnSpc>
              <a:spcBef>
                <a:spcPts val="200"/>
              </a:spcBef>
              <a:spcAft>
                <a:spcPts val="0"/>
              </a:spcAft>
              <a:buClr>
                <a:schemeClr val="dk1"/>
              </a:buClr>
              <a:buSzPts val="2000"/>
              <a:buFont typeface="Calibri"/>
              <a:buChar char="•"/>
            </a:pPr>
            <a:r>
              <a:rPr b="1" i="0" lang="en-IN" sz="2000" u="none" cap="none" strike="noStrike">
                <a:solidFill>
                  <a:schemeClr val="dk1"/>
                </a:solidFill>
                <a:latin typeface="Calibri"/>
                <a:ea typeface="Calibri"/>
                <a:cs typeface="Calibri"/>
                <a:sym typeface="Calibri"/>
              </a:rPr>
              <a:t>Medicines</a:t>
            </a:r>
            <a:endParaRPr/>
          </a:p>
          <a:p>
            <a:pPr indent="-114300" lvl="2" marL="228600" marR="0" rtl="0" algn="l">
              <a:lnSpc>
                <a:spcPct val="75000"/>
              </a:lnSpc>
              <a:spcBef>
                <a:spcPts val="20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(Generic medicines</a:t>
            </a:r>
            <a:endParaRPr/>
          </a:p>
          <a:p>
            <a:pPr indent="-114300" lvl="2" marL="228600" marR="0" rtl="0" algn="l">
              <a:lnSpc>
                <a:spcPct val="75000"/>
              </a:lnSpc>
              <a:spcBef>
                <a:spcPts val="14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Prescription based medicine delivery for Allopathy and Homeopathy)</a:t>
            </a:r>
            <a:endParaRPr/>
          </a:p>
          <a:p>
            <a:pPr indent="-114300" lvl="2" marL="228600" marR="0" rtl="0" algn="l">
              <a:lnSpc>
                <a:spcPct val="75000"/>
              </a:lnSpc>
              <a:spcBef>
                <a:spcPts val="140"/>
              </a:spcBef>
              <a:spcAft>
                <a:spcPts val="0"/>
              </a:spcAft>
              <a:buClr>
                <a:schemeClr val="dk1"/>
              </a:buClr>
              <a:buSzPts val="1800"/>
              <a:buFont typeface="Calibri"/>
              <a:buChar char="•"/>
            </a:pPr>
            <a:r>
              <a:rPr b="1" i="0" lang="en-IN" sz="1800" u="none" cap="none" strike="noStrike">
                <a:solidFill>
                  <a:schemeClr val="dk1"/>
                </a:solidFill>
                <a:latin typeface="Calibri"/>
                <a:ea typeface="Calibri"/>
                <a:cs typeface="Calibri"/>
                <a:sym typeface="Calibri"/>
              </a:rPr>
              <a:t>Health Products</a:t>
            </a:r>
            <a:endParaRPr/>
          </a:p>
          <a:p>
            <a:pPr indent="-114300" lvl="2" marL="228600" marR="0" rtl="0" algn="l">
              <a:lnSpc>
                <a:spcPct val="75000"/>
              </a:lnSpc>
              <a:spcBef>
                <a:spcPts val="180"/>
              </a:spcBef>
              <a:spcAft>
                <a:spcPts val="0"/>
              </a:spcAft>
              <a:buClr>
                <a:schemeClr val="dk1"/>
              </a:buClr>
              <a:buSzPts val="1400"/>
              <a:buFont typeface="Calibri"/>
              <a:buChar char="•"/>
            </a:pPr>
            <a:r>
              <a:rPr b="0" i="0" lang="en-IN" sz="1400" u="none" cap="none" strike="noStrike">
                <a:solidFill>
                  <a:schemeClr val="dk1"/>
                </a:solidFill>
                <a:latin typeface="Calibri"/>
                <a:ea typeface="Calibri"/>
                <a:cs typeface="Calibri"/>
                <a:sym typeface="Calibri"/>
              </a:rPr>
              <a:t>(Ayurvedic and OTC products)</a:t>
            </a:r>
            <a:endParaRPr/>
          </a:p>
          <a:p>
            <a:pPr indent="-114300" lvl="2" marL="228600" marR="0" rtl="0" algn="l">
              <a:lnSpc>
                <a:spcPct val="75000"/>
              </a:lnSpc>
              <a:spcBef>
                <a:spcPts val="140"/>
              </a:spcBef>
              <a:spcAft>
                <a:spcPts val="0"/>
              </a:spcAft>
              <a:buClr>
                <a:schemeClr val="dk1"/>
              </a:buClr>
              <a:buSzPts val="1800"/>
              <a:buFont typeface="Calibri"/>
              <a:buChar char="•"/>
            </a:pPr>
            <a:r>
              <a:rPr b="1" i="0" lang="en-IN" sz="1800" u="none" cap="none" strike="noStrike">
                <a:solidFill>
                  <a:schemeClr val="dk1"/>
                </a:solidFill>
                <a:latin typeface="Calibri"/>
                <a:ea typeface="Calibri"/>
                <a:cs typeface="Calibri"/>
                <a:sym typeface="Calibri"/>
              </a:rPr>
              <a:t>Homoepathy Health Plans</a:t>
            </a:r>
            <a:endParaRPr/>
          </a:p>
        </p:txBody>
      </p:sp>
      <p:sp>
        <p:nvSpPr>
          <p:cNvPr id="485" name="Google Shape;485;p63"/>
          <p:cNvSpPr/>
          <p:nvPr/>
        </p:nvSpPr>
        <p:spPr>
          <a:xfrm>
            <a:off x="0" y="0"/>
            <a:ext cx="103477" cy="328705"/>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63"/>
          <p:cNvSpPr/>
          <p:nvPr/>
        </p:nvSpPr>
        <p:spPr>
          <a:xfrm>
            <a:off x="428236" y="4429132"/>
            <a:ext cx="5572648" cy="1205868"/>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b="1" lang="en-IN" sz="1500">
                <a:solidFill>
                  <a:schemeClr val="dk1"/>
                </a:solidFill>
                <a:latin typeface="Calibri"/>
                <a:ea typeface="Calibri"/>
                <a:cs typeface="Calibri"/>
                <a:sym typeface="Calibri"/>
              </a:rPr>
              <a:t>Video Guide:</a:t>
            </a:r>
            <a:endParaRPr sz="1500">
              <a:solidFill>
                <a:schemeClr val="dk1"/>
              </a:solidFill>
              <a:latin typeface="Arial"/>
              <a:ea typeface="Arial"/>
              <a:cs typeface="Arial"/>
              <a:sym typeface="Arial"/>
            </a:endParaRPr>
          </a:p>
          <a:p>
            <a:pPr indent="-95250" lvl="0" marL="0" marR="0" rtl="0" algn="l">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https://www.youtube.com/watch?v=FVJWa_80qi4</a:t>
            </a:r>
            <a:endParaRPr sz="1500">
              <a:solidFill>
                <a:schemeClr val="dk1"/>
              </a:solidFill>
              <a:latin typeface="Arial"/>
              <a:ea typeface="Arial"/>
              <a:cs typeface="Arial"/>
              <a:sym typeface="Arial"/>
            </a:endParaRPr>
          </a:p>
          <a:p>
            <a:pPr indent="-95250" lvl="0" marL="0" marR="0" rtl="0" algn="l">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3"/>
              </a:rPr>
              <a:t>https://www.youtube.com/watch?v=jK-NTE6ldtk</a:t>
            </a:r>
            <a:endParaRPr sz="1500">
              <a:solidFill>
                <a:schemeClr val="dk1"/>
              </a:solidFill>
              <a:latin typeface="Arial"/>
              <a:ea typeface="Arial"/>
              <a:cs typeface="Arial"/>
              <a:sym typeface="Arial"/>
            </a:endParaRPr>
          </a:p>
          <a:p>
            <a:pPr indent="-95250" lvl="0" marL="0" marR="0" rtl="0" algn="l">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https://www.youtube.com/watch?v=SrYiwaJ4sHY</a:t>
            </a:r>
            <a:endParaRPr sz="1500">
              <a:solidFill>
                <a:schemeClr val="dk1"/>
              </a:solidFill>
              <a:latin typeface="Arial"/>
              <a:ea typeface="Arial"/>
              <a:cs typeface="Arial"/>
              <a:sym typeface="Arial"/>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graphicFrame>
        <p:nvGraphicFramePr>
          <p:cNvPr id="491" name="Google Shape;491;p64"/>
          <p:cNvGraphicFramePr/>
          <p:nvPr/>
        </p:nvGraphicFramePr>
        <p:xfrm>
          <a:off x="785457" y="1523987"/>
          <a:ext cx="3000000" cy="3000000"/>
        </p:xfrm>
        <a:graphic>
          <a:graphicData uri="http://schemas.openxmlformats.org/drawingml/2006/table">
            <a:tbl>
              <a:tblPr>
                <a:noFill/>
                <a:tableStyleId>{0AEACC23-69DB-4D34-91F7-CE8C386102AC}</a:tableStyleId>
              </a:tblPr>
              <a:tblGrid>
                <a:gridCol w="1761025"/>
                <a:gridCol w="1536900"/>
                <a:gridCol w="2665550"/>
                <a:gridCol w="1502475"/>
              </a:tblGrid>
              <a:tr h="293550">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Mohd. Saleem</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 Health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mohd.saleem@csc.gov.in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8750996998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VritiGamta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 Health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vritigamta@gmail.com</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7982913624</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Prabhnain Kaur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Assistant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prabhnain.kaur@csc.gov.in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9810834585</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Archi Sharma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HOD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archi.sharma@csc.gov.in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9953858698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92" name="Google Shape;492;p64"/>
          <p:cNvSpPr/>
          <p:nvPr/>
        </p:nvSpPr>
        <p:spPr>
          <a:xfrm>
            <a:off x="785457" y="1095359"/>
            <a:ext cx="1441407" cy="282538"/>
          </a:xfrm>
          <a:prstGeom prst="rect">
            <a:avLst/>
          </a:prstGeom>
          <a:noFill/>
          <a:ln>
            <a:noFill/>
          </a:ln>
        </p:spPr>
        <p:txBody>
          <a:bodyPr anchorCtr="0" anchor="t" bIns="25600" lIns="51200" spcFirstLastPara="1" rIns="51200" wrap="square" tIns="25600">
            <a:noAutofit/>
          </a:bodyPr>
          <a:lstStyle/>
          <a:p>
            <a:pPr indent="0" lvl="0" marL="0" marR="0" rtl="0" algn="l">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p:txBody>
      </p:sp>
      <p:pic>
        <p:nvPicPr>
          <p:cNvPr descr="Clipboard11.jpg" id="493" name="Google Shape;493;p64"/>
          <p:cNvPicPr preferRelativeResize="0"/>
          <p:nvPr/>
        </p:nvPicPr>
        <p:blipFill rotWithShape="1">
          <a:blip r:embed="rId3">
            <a:alphaModFix/>
          </a:blip>
          <a:srcRect b="0" l="0" r="0" t="0"/>
          <a:stretch/>
        </p:blipFill>
        <p:spPr>
          <a:xfrm>
            <a:off x="0" y="3714752"/>
            <a:ext cx="9144000" cy="314324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65"/>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4.15	Skill Development</a:t>
            </a:r>
            <a:endParaRPr/>
          </a:p>
        </p:txBody>
      </p:sp>
      <p:sp>
        <p:nvSpPr>
          <p:cNvPr id="499" name="Google Shape;499;p65"/>
          <p:cNvSpPr/>
          <p:nvPr/>
        </p:nvSpPr>
        <p:spPr>
          <a:xfrm>
            <a:off x="285348" y="1333486"/>
            <a:ext cx="8430416" cy="2129198"/>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lang="en-IN" sz="1500">
                <a:solidFill>
                  <a:schemeClr val="dk1"/>
                </a:solidFill>
                <a:latin typeface="Calibri"/>
                <a:ea typeface="Calibri"/>
                <a:cs typeface="Calibri"/>
                <a:sym typeface="Calibri"/>
              </a:rPr>
              <a:t>Skill India is an initiative of the Government of India which has been launched to empower the youth of the country with skill sets which make them more employable and more productive in their work environment. Our National Skill Mission is chaired by the Hon’ble Prime Minister, Shri Narendra Modi himself. </a:t>
            </a:r>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a:p>
            <a:pPr indent="0" lvl="0" marL="0" marR="0" rtl="0" algn="l">
              <a:spcBef>
                <a:spcPts val="0"/>
              </a:spcBef>
              <a:spcAft>
                <a:spcPts val="0"/>
              </a:spcAft>
              <a:buNone/>
            </a:pPr>
            <a:r>
              <a:rPr b="1" lang="en-IN" sz="1500" u="sng">
                <a:solidFill>
                  <a:schemeClr val="dk1"/>
                </a:solidFill>
                <a:latin typeface="Calibri"/>
                <a:ea typeface="Calibri"/>
                <a:cs typeface="Calibri"/>
                <a:sym typeface="Calibri"/>
              </a:rPr>
              <a:t>Skills Services Description</a:t>
            </a:r>
            <a:endParaRPr sz="1500">
              <a:solidFill>
                <a:schemeClr val="dk1"/>
              </a:solidFill>
              <a:latin typeface="Arial"/>
              <a:ea typeface="Arial"/>
              <a:cs typeface="Arial"/>
              <a:sym typeface="Arial"/>
            </a:endParaRPr>
          </a:p>
          <a:p>
            <a:pPr indent="-95250" lvl="0" marL="0" marR="0" rtl="0" algn="l">
              <a:spcBef>
                <a:spcPts val="0"/>
              </a:spcBef>
              <a:spcAft>
                <a:spcPts val="0"/>
              </a:spcAft>
              <a:buClr>
                <a:schemeClr val="dk1"/>
              </a:buClr>
              <a:buSzPts val="1500"/>
              <a:buFont typeface="Calibri"/>
              <a:buChar char="•"/>
            </a:pPr>
            <a:r>
              <a:rPr b="1" lang="en-IN" sz="1500" u="sng">
                <a:solidFill>
                  <a:schemeClr val="dk1"/>
                </a:solidFill>
                <a:latin typeface="Calibri"/>
                <a:ea typeface="Calibri"/>
                <a:cs typeface="Calibri"/>
                <a:sym typeface="Calibri"/>
              </a:rPr>
              <a:t>CSC Skill Centre- </a:t>
            </a:r>
            <a:endParaRPr sz="1500">
              <a:solidFill>
                <a:schemeClr val="dk1"/>
              </a:solidFill>
              <a:latin typeface="Arial"/>
              <a:ea typeface="Arial"/>
              <a:cs typeface="Arial"/>
              <a:sym typeface="Arial"/>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Its great opportunity for VLEs to work in Skill Space by registering their CSCs as CSC Skill Centres. On successful registration VLE could avail the various services under Skill Development:</a:t>
            </a:r>
            <a:endParaRPr sz="1500">
              <a:solidFill>
                <a:schemeClr val="dk1"/>
              </a:solidFill>
              <a:latin typeface="Arial"/>
              <a:ea typeface="Arial"/>
              <a:cs typeface="Arial"/>
              <a:sym typeface="Arial"/>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pic>
        <p:nvPicPr>
          <p:cNvPr id="500" name="Google Shape;500;p65"/>
          <p:cNvPicPr preferRelativeResize="0"/>
          <p:nvPr/>
        </p:nvPicPr>
        <p:blipFill rotWithShape="1">
          <a:blip r:embed="rId3">
            <a:alphaModFix/>
          </a:blip>
          <a:srcRect b="0" l="0" r="0" t="6276"/>
          <a:stretch/>
        </p:blipFill>
        <p:spPr>
          <a:xfrm>
            <a:off x="1607065" y="3357562"/>
            <a:ext cx="6413414" cy="320036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66"/>
          <p:cNvSpPr/>
          <p:nvPr/>
        </p:nvSpPr>
        <p:spPr>
          <a:xfrm>
            <a:off x="392515" y="714356"/>
            <a:ext cx="4822427" cy="5822517"/>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lang="en-IN" sz="1500">
                <a:solidFill>
                  <a:schemeClr val="dk1"/>
                </a:solidFill>
                <a:latin typeface="Calibri"/>
                <a:ea typeface="Calibri"/>
                <a:cs typeface="Calibri"/>
                <a:sym typeface="Calibri"/>
              </a:rPr>
              <a:t>A) Government Scheme</a:t>
            </a:r>
            <a:endParaRPr sz="1500">
              <a:solidFill>
                <a:schemeClr val="dk1"/>
              </a:solidFill>
              <a:latin typeface="Arial"/>
              <a:ea typeface="Arial"/>
              <a:cs typeface="Arial"/>
              <a:sym typeface="Arial"/>
            </a:endParaRPr>
          </a:p>
          <a:p>
            <a:pPr indent="0" lvl="2" marL="914400" marR="0" rtl="0" algn="just">
              <a:spcBef>
                <a:spcPts val="0"/>
              </a:spcBef>
              <a:spcAft>
                <a:spcPts val="0"/>
              </a:spcAft>
              <a:buNone/>
            </a:pPr>
            <a:r>
              <a:rPr b="0" i="0" lang="en-IN" sz="1500" u="none" cap="none" strike="noStrike">
                <a:solidFill>
                  <a:schemeClr val="dk1"/>
                </a:solidFill>
                <a:latin typeface="Calibri"/>
                <a:ea typeface="Calibri"/>
                <a:cs typeface="Calibri"/>
                <a:sym typeface="Calibri"/>
              </a:rPr>
              <a:t>a) Recognition of Prior Learning Scheme</a:t>
            </a:r>
            <a:endParaRPr b="0" i="0" sz="1500" u="none" cap="none" strike="noStrike">
              <a:solidFill>
                <a:schemeClr val="dk1"/>
              </a:solidFill>
              <a:latin typeface="Arial"/>
              <a:ea typeface="Arial"/>
              <a:cs typeface="Arial"/>
              <a:sym typeface="Arial"/>
            </a:endParaRPr>
          </a:p>
          <a:p>
            <a:pPr indent="0" lvl="2" marL="914400" marR="0" rtl="0" algn="just">
              <a:spcBef>
                <a:spcPts val="0"/>
              </a:spcBef>
              <a:spcAft>
                <a:spcPts val="0"/>
              </a:spcAft>
              <a:buNone/>
            </a:pPr>
            <a:r>
              <a:rPr b="0" i="0" lang="en-IN" sz="1500" u="none" cap="none" strike="noStrike">
                <a:solidFill>
                  <a:schemeClr val="dk1"/>
                </a:solidFill>
                <a:latin typeface="Calibri"/>
                <a:ea typeface="Calibri"/>
                <a:cs typeface="Calibri"/>
                <a:sym typeface="Calibri"/>
              </a:rPr>
              <a:t>b) Persons with Disability Scheme</a:t>
            </a:r>
            <a:endParaRPr b="0" i="0" sz="15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B) Self-paid Courses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C) Learning Management System</a:t>
            </a:r>
            <a:endParaRPr/>
          </a:p>
          <a:p>
            <a:pPr indent="0" lvl="0" marL="0" marR="0" rtl="0" algn="just">
              <a:spcBef>
                <a:spcPts val="0"/>
              </a:spcBef>
              <a:spcAft>
                <a:spcPts val="0"/>
              </a:spcAft>
              <a:buNone/>
            </a:pPr>
            <a:r>
              <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b="1" lang="en-IN" sz="1500" u="sng">
                <a:solidFill>
                  <a:schemeClr val="dk1"/>
                </a:solidFill>
                <a:latin typeface="Calibri"/>
                <a:ea typeface="Calibri"/>
                <a:cs typeface="Calibri"/>
                <a:sym typeface="Calibri"/>
              </a:rPr>
              <a:t>Self-paid Courses-</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CSC E-Governance Services India Limited has taken a unique initiative with the aim towards refining the skills of candidates so that they can enrol themselves in the course of their choice by own at any point of time. These are independent courses offered by the CSC SPV, no government scheme involved in these courses, focus on providing the skill training in the rural areas which can be locally accessed by the rural youth and get certified and become eligible for suitable employment opportunities in industries or start own business in their locality itself.</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CSC with leading industry partners enables Learning &amp; Skilling using CSC Skill Self Paid Courses, which are self-paced, interactive and virtually simulated using process simulation tools. This course/content is created with the help of industry experts having domain expertise &amp;experience. The candidates may pay for the available courses and acquire new skills through CSCs. Training will be imparted in 14 different courses under this Programme.</a:t>
            </a:r>
            <a:endParaRPr sz="1500">
              <a:solidFill>
                <a:schemeClr val="dk1"/>
              </a:solidFill>
              <a:latin typeface="Arial"/>
              <a:ea typeface="Arial"/>
              <a:cs typeface="Arial"/>
              <a:sym typeface="Arial"/>
            </a:endParaRPr>
          </a:p>
        </p:txBody>
      </p:sp>
      <p:pic>
        <p:nvPicPr>
          <p:cNvPr descr="Clipboard13.jpg" id="506" name="Google Shape;506;p66"/>
          <p:cNvPicPr preferRelativeResize="0"/>
          <p:nvPr/>
        </p:nvPicPr>
        <p:blipFill rotWithShape="1">
          <a:blip r:embed="rId3">
            <a:alphaModFix/>
          </a:blip>
          <a:srcRect b="0" l="6638" r="6638" t="0"/>
          <a:stretch/>
        </p:blipFill>
        <p:spPr>
          <a:xfrm>
            <a:off x="5265070" y="1428736"/>
            <a:ext cx="3878930" cy="455890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descr="cid:image001.png@01D36444.8BD40CC0" id="511" name="Google Shape;511;p67"/>
          <p:cNvPicPr preferRelativeResize="0"/>
          <p:nvPr/>
        </p:nvPicPr>
        <p:blipFill rotWithShape="1">
          <a:blip r:embed="rId3">
            <a:alphaModFix/>
          </a:blip>
          <a:srcRect b="0" l="0" r="0" t="0"/>
          <a:stretch/>
        </p:blipFill>
        <p:spPr>
          <a:xfrm>
            <a:off x="939022" y="380979"/>
            <a:ext cx="7053219" cy="6000792"/>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8"/>
          <p:cNvSpPr/>
          <p:nvPr/>
        </p:nvSpPr>
        <p:spPr>
          <a:xfrm>
            <a:off x="321070" y="809607"/>
            <a:ext cx="6536946" cy="5591684"/>
          </a:xfrm>
          <a:prstGeom prst="rect">
            <a:avLst/>
          </a:prstGeom>
          <a:noFill/>
          <a:ln>
            <a:noFill/>
          </a:ln>
        </p:spPr>
        <p:txBody>
          <a:bodyPr anchorCtr="0" anchor="ctr" bIns="25600" lIns="51200" spcFirstLastPara="1" rIns="51200" wrap="square" tIns="25600">
            <a:noAutofit/>
          </a:bodyPr>
          <a:lstStyle/>
          <a:p>
            <a:pPr indent="-95250" lvl="0" marL="0" marR="0" rtl="0" algn="just">
              <a:spcBef>
                <a:spcPts val="0"/>
              </a:spcBef>
              <a:spcAft>
                <a:spcPts val="0"/>
              </a:spcAft>
              <a:buClr>
                <a:schemeClr val="dk1"/>
              </a:buClr>
              <a:buSzPts val="1500"/>
              <a:buFont typeface="Calibri"/>
              <a:buChar char="•"/>
            </a:pPr>
            <a:r>
              <a:rPr b="1" lang="en-IN" sz="1500" u="sng">
                <a:solidFill>
                  <a:schemeClr val="dk1"/>
                </a:solidFill>
                <a:latin typeface="Calibri"/>
                <a:ea typeface="Calibri"/>
                <a:cs typeface="Calibri"/>
                <a:sym typeface="Calibri"/>
              </a:rPr>
              <a:t>CAD Course- </a:t>
            </a:r>
            <a:endParaRPr/>
          </a:p>
          <a:p>
            <a:pPr indent="0" lvl="0" marL="0" marR="0" rtl="0" algn="just">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CSC SPV has collaborated with SIEMENS to provide opportunities in field of advanced skills using Solid Edge CAD tool: A Siemens PLM Software. Get ready to solve real life design problems with streamline creation. </a:t>
            </a:r>
            <a:endParaRPr sz="1500">
              <a:solidFill>
                <a:schemeClr val="dk1"/>
              </a:solidFill>
              <a:latin typeface="Calibri"/>
              <a:ea typeface="Calibri"/>
              <a:cs typeface="Calibri"/>
              <a:sym typeface="Calibri"/>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CAD software can be used to create two-dimensional (2-D) drawings or three-dimensional (3-D) models. CAD technology is used in the design of tools and machinery and in the drafting and design of all types of buildings, from small residential types (houses) to the largest commercial and industrial structures.</a:t>
            </a:r>
            <a:endParaRPr sz="1500">
              <a:solidFill>
                <a:schemeClr val="dk1"/>
              </a:solidFill>
              <a:latin typeface="Calibri"/>
              <a:ea typeface="Calibri"/>
              <a:cs typeface="Calibri"/>
              <a:sym typeface="Calibri"/>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This software is used by architects, engineers, drafters, artists, and others to create precision drawings or technical illustrations. Computer-aided design is the use of computer systems to aid in the creation, modification, analysis, or optimization of a design. </a:t>
            </a:r>
            <a:endParaRPr sz="1500">
              <a:solidFill>
                <a:schemeClr val="dk1"/>
              </a:solidFill>
              <a:latin typeface="Calibri"/>
              <a:ea typeface="Calibri"/>
              <a:cs typeface="Calibri"/>
              <a:sym typeface="Calibri"/>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CAD software is used to increase the productivity of the designer, improve the quality of design, improve communications through documentation, and to create a database for manufacturing. CAD output is often in the form of electronic files for print, machining, or other manufacturing operations.</a:t>
            </a:r>
            <a:endParaRPr sz="1500">
              <a:solidFill>
                <a:schemeClr val="dk1"/>
              </a:solidFill>
              <a:latin typeface="Calibri"/>
              <a:ea typeface="Calibri"/>
              <a:cs typeface="Calibri"/>
              <a:sym typeface="Calibri"/>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Candidates become eligible after this course for jobs like: 2D CAD Draftsman, 3D Rendering Artist/Visualize, Interior Designer, CAD Draftsman Civil, Art Installation Designer, CAD Operator and CAD Counsellor.</a:t>
            </a:r>
            <a:endParaRPr sz="1500">
              <a:solidFill>
                <a:schemeClr val="dk1"/>
              </a:solidFill>
              <a:latin typeface="Calibri"/>
              <a:ea typeface="Calibri"/>
              <a:cs typeface="Calibri"/>
              <a:sym typeface="Calibri"/>
            </a:endParaRPr>
          </a:p>
          <a:p>
            <a:pPr indent="0" lvl="0" marL="0" marR="0" rtl="0" algn="just">
              <a:spcBef>
                <a:spcPts val="0"/>
              </a:spcBef>
              <a:spcAft>
                <a:spcPts val="0"/>
              </a:spcAft>
              <a:buNone/>
            </a:pPr>
            <a:r>
              <a:rPr b="1" lang="en-IN" sz="1500">
                <a:solidFill>
                  <a:schemeClr val="dk1"/>
                </a:solidFill>
                <a:latin typeface="Calibri"/>
                <a:ea typeface="Calibri"/>
                <a:cs typeface="Calibri"/>
                <a:sym typeface="Calibri"/>
              </a:rPr>
              <a:t>Target Audience</a:t>
            </a:r>
            <a:r>
              <a:rPr lang="en-IN" sz="1500">
                <a:solidFill>
                  <a:schemeClr val="dk1"/>
                </a:solidFill>
                <a:latin typeface="Calibri"/>
                <a:ea typeface="Calibri"/>
                <a:cs typeface="Calibri"/>
                <a:sym typeface="Calibri"/>
              </a:rPr>
              <a:t>-- Candidates from ITI, Diploma, B. Tech and M. Tech background.</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Sector/ Industry</a:t>
            </a:r>
            <a:r>
              <a:rPr lang="en-IN" sz="1500">
                <a:solidFill>
                  <a:schemeClr val="dk1"/>
                </a:solidFill>
                <a:latin typeface="Calibri"/>
                <a:ea typeface="Calibri"/>
                <a:cs typeface="Calibri"/>
                <a:sym typeface="Calibri"/>
              </a:rPr>
              <a:t>- Automobile/Architectural/Civil/Structural/Mechanical/Construction/Art &amp; Design/ Training companies. </a:t>
            </a:r>
            <a:endParaRPr sz="1500">
              <a:solidFill>
                <a:schemeClr val="dk1"/>
              </a:solidFill>
              <a:latin typeface="Calibri"/>
              <a:ea typeface="Calibri"/>
              <a:cs typeface="Calibri"/>
              <a:sym typeface="Calibri"/>
            </a:endParaRPr>
          </a:p>
        </p:txBody>
      </p:sp>
      <p:pic>
        <p:nvPicPr>
          <p:cNvPr descr="Auto.png" id="517" name="Google Shape;517;p68"/>
          <p:cNvPicPr preferRelativeResize="0"/>
          <p:nvPr/>
        </p:nvPicPr>
        <p:blipFill rotWithShape="1">
          <a:blip r:embed="rId3">
            <a:alphaModFix/>
          </a:blip>
          <a:srcRect b="0" l="0" r="0" t="0"/>
          <a:stretch/>
        </p:blipFill>
        <p:spPr>
          <a:xfrm>
            <a:off x="6904899" y="785794"/>
            <a:ext cx="2239101" cy="53578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69"/>
          <p:cNvSpPr/>
          <p:nvPr/>
        </p:nvSpPr>
        <p:spPr>
          <a:xfrm>
            <a:off x="499681" y="952483"/>
            <a:ext cx="7644529" cy="1898365"/>
          </a:xfrm>
          <a:prstGeom prst="rect">
            <a:avLst/>
          </a:prstGeom>
          <a:noFill/>
          <a:ln>
            <a:noFill/>
          </a:ln>
        </p:spPr>
        <p:txBody>
          <a:bodyPr anchorCtr="0" anchor="t" bIns="25600" lIns="51200" spcFirstLastPara="1" rIns="51200" wrap="square" tIns="25600">
            <a:noAutofit/>
          </a:bodyPr>
          <a:lstStyle/>
          <a:p>
            <a:pPr indent="0" lvl="0" marL="0" marR="0" rtl="0" algn="just">
              <a:spcBef>
                <a:spcPts val="0"/>
              </a:spcBef>
              <a:spcAft>
                <a:spcPts val="0"/>
              </a:spcAft>
              <a:buNone/>
            </a:pPr>
            <a:r>
              <a:rPr b="1" lang="en-IN" sz="1500">
                <a:solidFill>
                  <a:schemeClr val="dk1"/>
                </a:solidFill>
                <a:latin typeface="Calibri"/>
                <a:ea typeface="Calibri"/>
                <a:cs typeface="Calibri"/>
                <a:sym typeface="Calibri"/>
              </a:rPr>
              <a:t>Video Guide:</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3"/>
              </a:rPr>
              <a:t>https://www.youtube.com/watch?v=rTL6hBTAjlY</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4"/>
              </a:rPr>
              <a:t>https://www.youtube.com/watch?v=U_1zwbTMhRc</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5"/>
              </a:rPr>
              <a:t>https://www.youtube.com/watch?v=zWhU3CXq6wk</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6"/>
              </a:rPr>
              <a:t>https://www.youtube.com/watch?v=c3ULeJAAArc</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a:solidFill>
                  <a:schemeClr val="dk1"/>
                </a:solidFill>
                <a:latin typeface="Calibri"/>
                <a:ea typeface="Calibri"/>
                <a:cs typeface="Calibri"/>
                <a:sym typeface="Calibri"/>
              </a:rPr>
              <a:t>Manual Guide: </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7"/>
              </a:rPr>
              <a:t>https://drive.google.com/file/d/15kOH-3eEgA5HKFmhqaWir3dScXwdT6kL/view?usp=sharing</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p:txBody>
      </p:sp>
      <p:graphicFrame>
        <p:nvGraphicFramePr>
          <p:cNvPr id="523" name="Google Shape;523;p69"/>
          <p:cNvGraphicFramePr/>
          <p:nvPr/>
        </p:nvGraphicFramePr>
        <p:xfrm>
          <a:off x="642569" y="3342438"/>
          <a:ext cx="3000000" cy="3000000"/>
        </p:xfrm>
        <a:graphic>
          <a:graphicData uri="http://schemas.openxmlformats.org/drawingml/2006/table">
            <a:tbl>
              <a:tblPr>
                <a:noFill/>
                <a:tableStyleId>{0AEACC23-69DB-4D34-91F7-CE8C386102AC}</a:tableStyleId>
              </a:tblPr>
              <a:tblGrid>
                <a:gridCol w="1899475"/>
                <a:gridCol w="1657725"/>
                <a:gridCol w="2875125"/>
                <a:gridCol w="1498000"/>
              </a:tblGrid>
              <a:tr h="293550">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Ext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Ashwani Tyagi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ashwani.tyagi@nic.in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9711665459</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Arvind Rathi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arvind.rathi@csc.gov.in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9466226992</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Amit Saini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Assistant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amit.saini@csc.gov.in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9871232125</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Naveen Sharma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General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naveen.sharma@csc.gov.in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9355580091</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70"/>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4.16	CSC VLE Bazaar</a:t>
            </a:r>
            <a:endParaRPr/>
          </a:p>
        </p:txBody>
      </p:sp>
      <p:sp>
        <p:nvSpPr>
          <p:cNvPr id="529" name="Google Shape;529;p70"/>
          <p:cNvSpPr/>
          <p:nvPr/>
        </p:nvSpPr>
        <p:spPr>
          <a:xfrm>
            <a:off x="499680" y="1142984"/>
            <a:ext cx="8108917" cy="3052528"/>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lang="en-IN" sz="1500">
                <a:solidFill>
                  <a:schemeClr val="dk1"/>
                </a:solidFill>
                <a:latin typeface="Arial"/>
                <a:ea typeface="Arial"/>
                <a:cs typeface="Arial"/>
                <a:sym typeface="Arial"/>
              </a:rPr>
              <a:t>The journey started in 2016 when IT Minister Shri Ravi Shankar Prasad purposed that government must take initiative in building up rural platform. Prime focus for VLE Bazaar is to emerge as a strong player in the rural market by carefully identifying gaps in the rural market and crafting the right product offering for consumers. Our mission is to help these artisans create sustainable livelihoods for their families through the sale of their unique crafts. We create economic opportunities for artisan groups around the country where livelihoods, communities, and craft traditions are marginal or at risk. We offer access to new markets, business training, eco-effective processes and design innovation through a network of partners to promote sustainable growth and community well-being. </a:t>
            </a:r>
            <a:endParaRPr/>
          </a:p>
          <a:p>
            <a:pPr indent="0" lvl="0" marL="0" marR="0" rtl="0" algn="just">
              <a:spcBef>
                <a:spcPts val="0"/>
              </a:spcBef>
              <a:spcAft>
                <a:spcPts val="0"/>
              </a:spcAft>
              <a:buNone/>
            </a:pPr>
            <a:r>
              <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lang="en-IN" sz="1500">
                <a:solidFill>
                  <a:schemeClr val="dk1"/>
                </a:solidFill>
                <a:latin typeface="Arial"/>
                <a:ea typeface="Arial"/>
                <a:cs typeface="Arial"/>
                <a:sym typeface="Arial"/>
              </a:rPr>
              <a:t>The initiative will transform the practice of this culturally rich and marketable craft into a competitive and profitable economic activity, benefiting not only 2,000 women artisans directly, but also their families, communities.</a:t>
            </a:r>
            <a:endParaRPr sz="1500">
              <a:solidFill>
                <a:schemeClr val="dk1"/>
              </a:solidFill>
              <a:latin typeface="Arial"/>
              <a:ea typeface="Arial"/>
              <a:cs typeface="Arial"/>
              <a:sym typeface="Arial"/>
            </a:endParaRPr>
          </a:p>
        </p:txBody>
      </p:sp>
      <p:pic>
        <p:nvPicPr>
          <p:cNvPr descr="C:\Users\ABEY\Desktop\Operational Manual\0006496.jpeg" id="530" name="Google Shape;530;p70"/>
          <p:cNvPicPr preferRelativeResize="0"/>
          <p:nvPr/>
        </p:nvPicPr>
        <p:blipFill rotWithShape="1">
          <a:blip r:embed="rId3">
            <a:alphaModFix/>
          </a:blip>
          <a:srcRect b="0" l="0" r="0" t="0"/>
          <a:stretch/>
        </p:blipFill>
        <p:spPr>
          <a:xfrm>
            <a:off x="0" y="4214818"/>
            <a:ext cx="9144000" cy="214312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71"/>
          <p:cNvSpPr/>
          <p:nvPr/>
        </p:nvSpPr>
        <p:spPr>
          <a:xfrm>
            <a:off x="1606795" y="3472238"/>
            <a:ext cx="1908899" cy="1145339"/>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IN" sz="1600">
                <a:solidFill>
                  <a:schemeClr val="lt1"/>
                </a:solidFill>
                <a:latin typeface="Calibri"/>
                <a:ea typeface="Calibri"/>
                <a:cs typeface="Calibri"/>
                <a:sym typeface="Calibri"/>
              </a:rPr>
              <a:t>Create profile at Vlebazaar</a:t>
            </a:r>
            <a:endParaRPr b="1" sz="1600">
              <a:solidFill>
                <a:schemeClr val="lt1"/>
              </a:solidFill>
              <a:latin typeface="Calibri"/>
              <a:ea typeface="Calibri"/>
              <a:cs typeface="Calibri"/>
              <a:sym typeface="Calibri"/>
            </a:endParaRPr>
          </a:p>
        </p:txBody>
      </p:sp>
      <p:sp>
        <p:nvSpPr>
          <p:cNvPr id="536" name="Google Shape;536;p71"/>
          <p:cNvSpPr/>
          <p:nvPr/>
        </p:nvSpPr>
        <p:spPr>
          <a:xfrm>
            <a:off x="3706583" y="3472238"/>
            <a:ext cx="1908899" cy="1145339"/>
          </a:xfrm>
          <a:prstGeom prst="rightArrow">
            <a:avLst>
              <a:gd fmla="val 50000" name="adj1"/>
              <a:gd fmla="val 50000" name="adj2"/>
            </a:avLst>
          </a:prstGeom>
          <a:noFill/>
          <a:ln cap="flat" cmpd="sng" w="9525">
            <a:solidFill>
              <a:srgbClr val="BD4B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b="1" sz="600">
              <a:solidFill>
                <a:schemeClr val="dk1"/>
              </a:solidFill>
              <a:latin typeface="Calibri"/>
              <a:ea typeface="Calibri"/>
              <a:cs typeface="Calibri"/>
              <a:sym typeface="Calibri"/>
            </a:endParaRPr>
          </a:p>
        </p:txBody>
      </p:sp>
      <p:sp>
        <p:nvSpPr>
          <p:cNvPr id="537" name="Google Shape;537;p71"/>
          <p:cNvSpPr/>
          <p:nvPr/>
        </p:nvSpPr>
        <p:spPr>
          <a:xfrm>
            <a:off x="5806371" y="3472238"/>
            <a:ext cx="1908899" cy="1145339"/>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IN" sz="1600">
                <a:solidFill>
                  <a:schemeClr val="lt1"/>
                </a:solidFill>
                <a:latin typeface="Calibri"/>
                <a:ea typeface="Calibri"/>
                <a:cs typeface="Calibri"/>
                <a:sym typeface="Calibri"/>
              </a:rPr>
              <a:t>Browse the products</a:t>
            </a:r>
            <a:endParaRPr b="1" sz="1600">
              <a:solidFill>
                <a:schemeClr val="lt1"/>
              </a:solidFill>
              <a:latin typeface="Calibri"/>
              <a:ea typeface="Calibri"/>
              <a:cs typeface="Calibri"/>
              <a:sym typeface="Calibri"/>
            </a:endParaRPr>
          </a:p>
        </p:txBody>
      </p:sp>
      <p:sp>
        <p:nvSpPr>
          <p:cNvPr id="538" name="Google Shape;538;p71"/>
          <p:cNvSpPr/>
          <p:nvPr/>
        </p:nvSpPr>
        <p:spPr>
          <a:xfrm>
            <a:off x="1606795" y="4789377"/>
            <a:ext cx="1908899" cy="1145339"/>
          </a:xfrm>
          <a:prstGeom prst="rightArrow">
            <a:avLst>
              <a:gd fmla="val 50000" name="adj1"/>
              <a:gd fmla="val 50000" name="adj2"/>
            </a:avLst>
          </a:prstGeom>
          <a:noFill/>
          <a:ln cap="flat" cmpd="sng" w="9525">
            <a:solidFill>
              <a:srgbClr val="97B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b="1" sz="600">
              <a:solidFill>
                <a:schemeClr val="dk1"/>
              </a:solidFill>
              <a:latin typeface="Calibri"/>
              <a:ea typeface="Calibri"/>
              <a:cs typeface="Calibri"/>
              <a:sym typeface="Calibri"/>
            </a:endParaRPr>
          </a:p>
        </p:txBody>
      </p:sp>
      <p:sp>
        <p:nvSpPr>
          <p:cNvPr id="539" name="Google Shape;539;p71"/>
          <p:cNvSpPr/>
          <p:nvPr/>
        </p:nvSpPr>
        <p:spPr>
          <a:xfrm>
            <a:off x="3706583" y="4789377"/>
            <a:ext cx="1908899" cy="1145339"/>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IN" sz="1600">
                <a:solidFill>
                  <a:schemeClr val="lt1"/>
                </a:solidFill>
                <a:latin typeface="Calibri"/>
                <a:ea typeface="Calibri"/>
                <a:cs typeface="Calibri"/>
                <a:sym typeface="Calibri"/>
              </a:rPr>
              <a:t>‘’Buy’’ your desired product</a:t>
            </a:r>
            <a:endParaRPr b="1" sz="1600">
              <a:solidFill>
                <a:schemeClr val="lt1"/>
              </a:solidFill>
              <a:latin typeface="Calibri"/>
              <a:ea typeface="Calibri"/>
              <a:cs typeface="Calibri"/>
              <a:sym typeface="Calibri"/>
            </a:endParaRPr>
          </a:p>
        </p:txBody>
      </p:sp>
      <p:sp>
        <p:nvSpPr>
          <p:cNvPr id="540" name="Google Shape;540;p71"/>
          <p:cNvSpPr/>
          <p:nvPr/>
        </p:nvSpPr>
        <p:spPr>
          <a:xfrm>
            <a:off x="5806371" y="4789377"/>
            <a:ext cx="1908899" cy="1145339"/>
          </a:xfrm>
          <a:prstGeom prst="rightArrow">
            <a:avLst>
              <a:gd fmla="val 50000" name="adj1"/>
              <a:gd fmla="val 50000" name="adj2"/>
            </a:avLst>
          </a:prstGeom>
          <a:noFill/>
          <a:ln cap="flat" cmpd="sng" w="9525">
            <a:solidFill>
              <a:srgbClr val="BD4B4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b="1" sz="600">
              <a:solidFill>
                <a:schemeClr val="dk1"/>
              </a:solidFill>
              <a:latin typeface="Calibri"/>
              <a:ea typeface="Calibri"/>
              <a:cs typeface="Calibri"/>
              <a:sym typeface="Calibri"/>
            </a:endParaRPr>
          </a:p>
        </p:txBody>
      </p:sp>
      <p:sp>
        <p:nvSpPr>
          <p:cNvPr id="541" name="Google Shape;541;p71"/>
          <p:cNvSpPr/>
          <p:nvPr/>
        </p:nvSpPr>
        <p:spPr>
          <a:xfrm>
            <a:off x="1606795" y="6106516"/>
            <a:ext cx="1908899" cy="1145339"/>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IN" sz="1600">
                <a:solidFill>
                  <a:schemeClr val="lt1"/>
                </a:solidFill>
                <a:latin typeface="Calibri"/>
                <a:ea typeface="Calibri"/>
                <a:cs typeface="Calibri"/>
                <a:sym typeface="Calibri"/>
              </a:rPr>
              <a:t>Choose your mode of payment &amp;  confirm order</a:t>
            </a:r>
            <a:endParaRPr b="1" sz="1600">
              <a:solidFill>
                <a:schemeClr val="lt1"/>
              </a:solidFill>
              <a:latin typeface="Calibri"/>
              <a:ea typeface="Calibri"/>
              <a:cs typeface="Calibri"/>
              <a:sym typeface="Calibri"/>
            </a:endParaRPr>
          </a:p>
        </p:txBody>
      </p:sp>
      <p:sp>
        <p:nvSpPr>
          <p:cNvPr id="542" name="Google Shape;542;p71"/>
          <p:cNvSpPr/>
          <p:nvPr/>
        </p:nvSpPr>
        <p:spPr>
          <a:xfrm>
            <a:off x="3706583" y="6106516"/>
            <a:ext cx="1908899" cy="1145339"/>
          </a:xfrm>
          <a:prstGeom prst="rightArrow">
            <a:avLst>
              <a:gd fmla="val 50000" name="adj1"/>
              <a:gd fmla="val 50000" name="adj2"/>
            </a:avLst>
          </a:prstGeom>
          <a:noFill/>
          <a:ln cap="flat" cmpd="sng" w="9525">
            <a:solidFill>
              <a:srgbClr val="97B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b="1" sz="600">
              <a:solidFill>
                <a:schemeClr val="dk1"/>
              </a:solidFill>
              <a:latin typeface="Calibri"/>
              <a:ea typeface="Calibri"/>
              <a:cs typeface="Calibri"/>
              <a:sym typeface="Calibri"/>
            </a:endParaRPr>
          </a:p>
        </p:txBody>
      </p:sp>
      <p:sp>
        <p:nvSpPr>
          <p:cNvPr id="543" name="Google Shape;543;p71"/>
          <p:cNvSpPr/>
          <p:nvPr/>
        </p:nvSpPr>
        <p:spPr>
          <a:xfrm>
            <a:off x="5806371" y="6106516"/>
            <a:ext cx="1908899" cy="1145339"/>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IN" sz="1600">
                <a:solidFill>
                  <a:schemeClr val="lt1"/>
                </a:solidFill>
                <a:latin typeface="Calibri"/>
                <a:ea typeface="Calibri"/>
                <a:cs typeface="Calibri"/>
                <a:sym typeface="Calibri"/>
              </a:rPr>
              <a:t>Receive confirmation mail for your order</a:t>
            </a:r>
            <a:endParaRPr/>
          </a:p>
          <a:p>
            <a:pPr indent="0" lvl="0" marL="0" marR="0" rtl="0" algn="ctr">
              <a:lnSpc>
                <a:spcPct val="85000"/>
              </a:lnSpc>
              <a:spcBef>
                <a:spcPts val="320"/>
              </a:spcBef>
              <a:spcAft>
                <a:spcPts val="0"/>
              </a:spcAft>
              <a:buNone/>
            </a:pPr>
            <a:r>
              <a:t/>
            </a:r>
            <a:endParaRPr b="1" sz="1600">
              <a:solidFill>
                <a:schemeClr val="lt1"/>
              </a:solidFill>
              <a:latin typeface="Calibri"/>
              <a:ea typeface="Calibri"/>
              <a:cs typeface="Calibri"/>
              <a:sym typeface="Calibri"/>
            </a:endParaRPr>
          </a:p>
        </p:txBody>
      </p:sp>
      <p:sp>
        <p:nvSpPr>
          <p:cNvPr id="544" name="Google Shape;544;p71"/>
          <p:cNvSpPr/>
          <p:nvPr/>
        </p:nvSpPr>
        <p:spPr>
          <a:xfrm>
            <a:off x="2785784" y="3571876"/>
            <a:ext cx="3954916" cy="297927"/>
          </a:xfrm>
          <a:prstGeom prst="rect">
            <a:avLst/>
          </a:prstGeom>
          <a:noFill/>
          <a:ln>
            <a:noFill/>
          </a:ln>
        </p:spPr>
        <p:txBody>
          <a:bodyPr anchorCtr="0" anchor="t" bIns="25600" lIns="51200" spcFirstLastPara="1" rIns="51200" wrap="square" tIns="25600">
            <a:noAutofit/>
          </a:bodyPr>
          <a:lstStyle/>
          <a:p>
            <a:pPr indent="0" lvl="0" marL="0" marR="0" rtl="0" algn="l">
              <a:spcBef>
                <a:spcPts val="0"/>
              </a:spcBef>
              <a:spcAft>
                <a:spcPts val="0"/>
              </a:spcAft>
              <a:buNone/>
            </a:pPr>
            <a:r>
              <a:rPr b="1" lang="en-IN" sz="1600">
                <a:solidFill>
                  <a:schemeClr val="dk1"/>
                </a:solidFill>
                <a:latin typeface="Calibri"/>
                <a:ea typeface="Calibri"/>
                <a:cs typeface="Calibri"/>
                <a:sym typeface="Calibri"/>
              </a:rPr>
              <a:t>PROCESS FLOW FOR BUYING ON VLE BAZAAR</a:t>
            </a:r>
            <a:endParaRPr sz="1600">
              <a:solidFill>
                <a:schemeClr val="dk1"/>
              </a:solidFill>
              <a:latin typeface="Calibri"/>
              <a:ea typeface="Calibri"/>
              <a:cs typeface="Calibri"/>
              <a:sym typeface="Calibri"/>
            </a:endParaRPr>
          </a:p>
        </p:txBody>
      </p:sp>
      <p:pic>
        <p:nvPicPr>
          <p:cNvPr descr="0007082.png" id="545" name="Google Shape;545;p71"/>
          <p:cNvPicPr preferRelativeResize="0"/>
          <p:nvPr/>
        </p:nvPicPr>
        <p:blipFill rotWithShape="1">
          <a:blip r:embed="rId3">
            <a:alphaModFix/>
          </a:blip>
          <a:srcRect b="19627" l="0" r="0" t="7778"/>
          <a:stretch/>
        </p:blipFill>
        <p:spPr>
          <a:xfrm>
            <a:off x="0" y="1357298"/>
            <a:ext cx="9144000" cy="200026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72"/>
          <p:cNvSpPr/>
          <p:nvPr/>
        </p:nvSpPr>
        <p:spPr>
          <a:xfrm>
            <a:off x="1214123" y="1381111"/>
            <a:ext cx="6998643" cy="4905409"/>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600"/>
              <a:buFont typeface="Calibri"/>
              <a:buChar char="•"/>
            </a:pPr>
            <a:r>
              <a:rPr b="1" i="0" lang="en-IN" sz="1600" u="none" cap="none" strike="noStrike">
                <a:solidFill>
                  <a:schemeClr val="dk1"/>
                </a:solidFill>
                <a:latin typeface="Calibri"/>
                <a:ea typeface="Calibri"/>
                <a:cs typeface="Calibri"/>
                <a:sym typeface="Calibri"/>
              </a:rPr>
              <a:t>Register on VLE bazaar </a:t>
            </a:r>
            <a:endParaRPr b="1" i="0" sz="1600" u="none" cap="none" strike="noStrike">
              <a:solidFill>
                <a:schemeClr val="dk1"/>
              </a:solidFill>
              <a:latin typeface="Calibri"/>
              <a:ea typeface="Calibri"/>
              <a:cs typeface="Calibri"/>
              <a:sym typeface="Calibri"/>
            </a:endParaRPr>
          </a:p>
          <a:p>
            <a:pPr indent="0" lvl="1" marL="114300" marR="0" rtl="0" algn="l">
              <a:lnSpc>
                <a:spcPct val="75000"/>
              </a:lnSpc>
              <a:spcBef>
                <a:spcPts val="160"/>
              </a:spcBef>
              <a:spcAft>
                <a:spcPts val="0"/>
              </a:spcAft>
              <a:buClr>
                <a:schemeClr val="dk1"/>
              </a:buClr>
              <a:buSzPts val="2400"/>
              <a:buFont typeface="Calibri"/>
              <a:buNone/>
            </a:pPr>
            <a:r>
              <a:t/>
            </a:r>
            <a:endParaRPr b="1" i="0" sz="2400" u="none" cap="none" strike="noStrike">
              <a:solidFill>
                <a:schemeClr val="dk1"/>
              </a:solidFill>
              <a:latin typeface="Calibri"/>
              <a:ea typeface="Calibri"/>
              <a:cs typeface="Calibri"/>
              <a:sym typeface="Calibri"/>
            </a:endParaRPr>
          </a:p>
          <a:p>
            <a:pPr indent="-114300" lvl="1" marL="114300" marR="0" rtl="0" algn="l">
              <a:lnSpc>
                <a:spcPct val="75000"/>
              </a:lnSpc>
              <a:spcBef>
                <a:spcPts val="240"/>
              </a:spcBef>
              <a:spcAft>
                <a:spcPts val="0"/>
              </a:spcAft>
              <a:buClr>
                <a:schemeClr val="dk1"/>
              </a:buClr>
              <a:buSzPts val="1600"/>
              <a:buFont typeface="Calibri"/>
              <a:buChar char="•"/>
            </a:pPr>
            <a:r>
              <a:rPr b="1" i="0" lang="en-IN" sz="1600" u="none" cap="none" strike="noStrike">
                <a:solidFill>
                  <a:schemeClr val="dk1"/>
                </a:solidFill>
                <a:latin typeface="Calibri"/>
                <a:ea typeface="Calibri"/>
                <a:cs typeface="Calibri"/>
                <a:sym typeface="Calibri"/>
              </a:rPr>
              <a:t>Apply as a Vendor </a:t>
            </a:r>
            <a:endParaRPr b="1" i="0" sz="1600" u="none" cap="none" strike="noStrike">
              <a:solidFill>
                <a:schemeClr val="dk1"/>
              </a:solidFill>
              <a:latin typeface="Calibri"/>
              <a:ea typeface="Calibri"/>
              <a:cs typeface="Calibri"/>
              <a:sym typeface="Calibri"/>
            </a:endParaRPr>
          </a:p>
          <a:p>
            <a:pPr indent="0" lvl="1" marL="114300" marR="0" rtl="0" algn="l">
              <a:lnSpc>
                <a:spcPct val="75000"/>
              </a:lnSpc>
              <a:spcBef>
                <a:spcPts val="160"/>
              </a:spcBef>
              <a:spcAft>
                <a:spcPts val="0"/>
              </a:spcAft>
              <a:buClr>
                <a:schemeClr val="dk1"/>
              </a:buClr>
              <a:buSzPts val="2400"/>
              <a:buFont typeface="Calibri"/>
              <a:buNone/>
            </a:pPr>
            <a:r>
              <a:t/>
            </a:r>
            <a:endParaRPr b="1" i="0" sz="2400" u="none" cap="none" strike="noStrike">
              <a:solidFill>
                <a:schemeClr val="dk1"/>
              </a:solidFill>
              <a:latin typeface="Calibri"/>
              <a:ea typeface="Calibri"/>
              <a:cs typeface="Calibri"/>
              <a:sym typeface="Calibri"/>
            </a:endParaRPr>
          </a:p>
          <a:p>
            <a:pPr indent="-114300" lvl="1" marL="114300" marR="0" rtl="0" algn="l">
              <a:lnSpc>
                <a:spcPct val="75000"/>
              </a:lnSpc>
              <a:spcBef>
                <a:spcPts val="240"/>
              </a:spcBef>
              <a:spcAft>
                <a:spcPts val="0"/>
              </a:spcAft>
              <a:buClr>
                <a:schemeClr val="dk1"/>
              </a:buClr>
              <a:buSzPts val="1600"/>
              <a:buFont typeface="Calibri"/>
              <a:buChar char="•"/>
            </a:pPr>
            <a:r>
              <a:rPr b="1" i="0" lang="en-IN" sz="1600" u="none" cap="none" strike="noStrike">
                <a:solidFill>
                  <a:schemeClr val="dk1"/>
                </a:solidFill>
                <a:latin typeface="Calibri"/>
                <a:ea typeface="Calibri"/>
                <a:cs typeface="Calibri"/>
                <a:sym typeface="Calibri"/>
              </a:rPr>
              <a:t>Manage your products/Orders on dashboard</a:t>
            </a:r>
            <a:endParaRPr b="1" i="0" sz="1600" u="none" cap="none" strike="noStrike">
              <a:solidFill>
                <a:schemeClr val="dk1"/>
              </a:solidFill>
              <a:latin typeface="Calibri"/>
              <a:ea typeface="Calibri"/>
              <a:cs typeface="Calibri"/>
              <a:sym typeface="Calibri"/>
            </a:endParaRPr>
          </a:p>
          <a:p>
            <a:pPr indent="0" lvl="1" marL="114300" marR="0" rtl="0" algn="l">
              <a:lnSpc>
                <a:spcPct val="75000"/>
              </a:lnSpc>
              <a:spcBef>
                <a:spcPts val="160"/>
              </a:spcBef>
              <a:spcAft>
                <a:spcPts val="0"/>
              </a:spcAft>
              <a:buClr>
                <a:schemeClr val="dk1"/>
              </a:buClr>
              <a:buSzPts val="2400"/>
              <a:buFont typeface="Calibri"/>
              <a:buNone/>
            </a:pPr>
            <a:r>
              <a:t/>
            </a:r>
            <a:endParaRPr b="1" i="0" sz="2400" u="none" cap="none" strike="noStrike">
              <a:solidFill>
                <a:schemeClr val="dk1"/>
              </a:solidFill>
              <a:latin typeface="Calibri"/>
              <a:ea typeface="Calibri"/>
              <a:cs typeface="Calibri"/>
              <a:sym typeface="Calibri"/>
            </a:endParaRPr>
          </a:p>
          <a:p>
            <a:pPr indent="-114300" lvl="1" marL="114300" marR="0" rtl="0" algn="l">
              <a:lnSpc>
                <a:spcPct val="75000"/>
              </a:lnSpc>
              <a:spcBef>
                <a:spcPts val="240"/>
              </a:spcBef>
              <a:spcAft>
                <a:spcPts val="0"/>
              </a:spcAft>
              <a:buClr>
                <a:schemeClr val="dk1"/>
              </a:buClr>
              <a:buSzPts val="1600"/>
              <a:buFont typeface="Calibri"/>
              <a:buChar char="•"/>
            </a:pPr>
            <a:r>
              <a:rPr b="1" i="0" lang="en-IN" sz="1600" u="none" cap="none" strike="noStrike">
                <a:solidFill>
                  <a:schemeClr val="dk1"/>
                </a:solidFill>
                <a:latin typeface="Calibri"/>
                <a:ea typeface="Calibri"/>
                <a:cs typeface="Calibri"/>
                <a:sym typeface="Calibri"/>
              </a:rPr>
              <a:t>Invoice will be generated as per order received</a:t>
            </a:r>
            <a:endParaRPr b="1" i="0" sz="1600" u="none" cap="none" strike="noStrike">
              <a:solidFill>
                <a:schemeClr val="dk1"/>
              </a:solidFill>
              <a:latin typeface="Calibri"/>
              <a:ea typeface="Calibri"/>
              <a:cs typeface="Calibri"/>
              <a:sym typeface="Calibri"/>
            </a:endParaRPr>
          </a:p>
          <a:p>
            <a:pPr indent="0" lvl="1" marL="114300" marR="0" rtl="0" algn="l">
              <a:lnSpc>
                <a:spcPct val="75000"/>
              </a:lnSpc>
              <a:spcBef>
                <a:spcPts val="160"/>
              </a:spcBef>
              <a:spcAft>
                <a:spcPts val="0"/>
              </a:spcAft>
              <a:buClr>
                <a:schemeClr val="dk1"/>
              </a:buClr>
              <a:buSzPts val="2400"/>
              <a:buFont typeface="Calibri"/>
              <a:buNone/>
            </a:pPr>
            <a:r>
              <a:t/>
            </a:r>
            <a:endParaRPr b="1" i="0" sz="2400" u="none" cap="none" strike="noStrike">
              <a:solidFill>
                <a:schemeClr val="dk1"/>
              </a:solidFill>
              <a:latin typeface="Calibri"/>
              <a:ea typeface="Calibri"/>
              <a:cs typeface="Calibri"/>
              <a:sym typeface="Calibri"/>
            </a:endParaRPr>
          </a:p>
          <a:p>
            <a:pPr indent="-114300" lvl="1" marL="114300" marR="0" rtl="0" algn="l">
              <a:lnSpc>
                <a:spcPct val="75000"/>
              </a:lnSpc>
              <a:spcBef>
                <a:spcPts val="240"/>
              </a:spcBef>
              <a:spcAft>
                <a:spcPts val="0"/>
              </a:spcAft>
              <a:buClr>
                <a:schemeClr val="dk1"/>
              </a:buClr>
              <a:buSzPts val="1600"/>
              <a:buFont typeface="Calibri"/>
              <a:buChar char="•"/>
            </a:pPr>
            <a:r>
              <a:rPr b="1" i="0" lang="en-IN" sz="1600" u="none" cap="none" strike="noStrike">
                <a:solidFill>
                  <a:schemeClr val="dk1"/>
                </a:solidFill>
                <a:latin typeface="Calibri"/>
                <a:ea typeface="Calibri"/>
                <a:cs typeface="Calibri"/>
                <a:sym typeface="Calibri"/>
              </a:rPr>
              <a:t>Ship the order  to along with invoice and standard CSC logistics</a:t>
            </a:r>
            <a:endParaRPr b="1" i="0" sz="1600" u="none" cap="none" strike="noStrike">
              <a:solidFill>
                <a:schemeClr val="dk1"/>
              </a:solidFill>
              <a:latin typeface="Calibri"/>
              <a:ea typeface="Calibri"/>
              <a:cs typeface="Calibri"/>
              <a:sym typeface="Calibri"/>
            </a:endParaRPr>
          </a:p>
          <a:p>
            <a:pPr indent="0" lvl="1" marL="114300" marR="0" rtl="0" algn="l">
              <a:lnSpc>
                <a:spcPct val="75000"/>
              </a:lnSpc>
              <a:spcBef>
                <a:spcPts val="160"/>
              </a:spcBef>
              <a:spcAft>
                <a:spcPts val="0"/>
              </a:spcAft>
              <a:buClr>
                <a:schemeClr val="dk1"/>
              </a:buClr>
              <a:buSzPts val="2400"/>
              <a:buFont typeface="Calibri"/>
              <a:buNone/>
            </a:pPr>
            <a:r>
              <a:t/>
            </a:r>
            <a:endParaRPr b="1" i="0" sz="2400" u="none" cap="none" strike="noStrike">
              <a:solidFill>
                <a:schemeClr val="dk1"/>
              </a:solidFill>
              <a:latin typeface="Calibri"/>
              <a:ea typeface="Calibri"/>
              <a:cs typeface="Calibri"/>
              <a:sym typeface="Calibri"/>
            </a:endParaRPr>
          </a:p>
          <a:p>
            <a:pPr indent="-114300" lvl="1" marL="114300" marR="0" rtl="0" algn="l">
              <a:lnSpc>
                <a:spcPct val="75000"/>
              </a:lnSpc>
              <a:spcBef>
                <a:spcPts val="240"/>
              </a:spcBef>
              <a:spcAft>
                <a:spcPts val="0"/>
              </a:spcAft>
              <a:buClr>
                <a:schemeClr val="dk1"/>
              </a:buClr>
              <a:buSzPts val="1600"/>
              <a:buFont typeface="Calibri"/>
              <a:buChar char="•"/>
            </a:pPr>
            <a:r>
              <a:rPr b="1" i="0" lang="en-IN" sz="1600" u="none" cap="none" strike="noStrike">
                <a:solidFill>
                  <a:schemeClr val="dk1"/>
                </a:solidFill>
                <a:latin typeface="Calibri"/>
                <a:ea typeface="Calibri"/>
                <a:cs typeface="Calibri"/>
                <a:sym typeface="Calibri"/>
              </a:rPr>
              <a:t>Update the tracking ID and shipping status of order</a:t>
            </a:r>
            <a:endParaRPr b="1" i="0" sz="1600" u="none" cap="none" strike="noStrike">
              <a:solidFill>
                <a:schemeClr val="dk1"/>
              </a:solidFill>
              <a:latin typeface="Calibri"/>
              <a:ea typeface="Calibri"/>
              <a:cs typeface="Calibri"/>
              <a:sym typeface="Calibri"/>
            </a:endParaRPr>
          </a:p>
          <a:p>
            <a:pPr indent="0" lvl="1" marL="114300" marR="0" rtl="0" algn="l">
              <a:lnSpc>
                <a:spcPct val="75000"/>
              </a:lnSpc>
              <a:spcBef>
                <a:spcPts val="160"/>
              </a:spcBef>
              <a:spcAft>
                <a:spcPts val="0"/>
              </a:spcAft>
              <a:buClr>
                <a:schemeClr val="dk1"/>
              </a:buClr>
              <a:buSzPts val="2400"/>
              <a:buFont typeface="Calibri"/>
              <a:buNone/>
            </a:pPr>
            <a:r>
              <a:t/>
            </a:r>
            <a:endParaRPr b="1" i="0" sz="2400" u="none" cap="none" strike="noStrike">
              <a:solidFill>
                <a:schemeClr val="dk1"/>
              </a:solidFill>
              <a:latin typeface="Calibri"/>
              <a:ea typeface="Calibri"/>
              <a:cs typeface="Calibri"/>
              <a:sym typeface="Calibri"/>
            </a:endParaRPr>
          </a:p>
          <a:p>
            <a:pPr indent="-114300" lvl="1" marL="114300" marR="0" rtl="0" algn="l">
              <a:lnSpc>
                <a:spcPct val="75000"/>
              </a:lnSpc>
              <a:spcBef>
                <a:spcPts val="240"/>
              </a:spcBef>
              <a:spcAft>
                <a:spcPts val="0"/>
              </a:spcAft>
              <a:buClr>
                <a:schemeClr val="dk1"/>
              </a:buClr>
              <a:buSzPts val="1600"/>
              <a:buFont typeface="Calibri"/>
              <a:buChar char="•"/>
            </a:pPr>
            <a:r>
              <a:rPr b="1" i="0" lang="en-IN" sz="1600" u="none" cap="none" strike="noStrike">
                <a:solidFill>
                  <a:schemeClr val="dk1"/>
                </a:solidFill>
                <a:latin typeface="Calibri"/>
                <a:ea typeface="Calibri"/>
                <a:cs typeface="Calibri"/>
                <a:sym typeface="Calibri"/>
              </a:rPr>
              <a:t>Track delivery detail of order </a:t>
            </a:r>
            <a:endParaRPr b="1" i="0" sz="1600" u="none" cap="none" strike="noStrike">
              <a:solidFill>
                <a:schemeClr val="dk1"/>
              </a:solidFill>
              <a:latin typeface="Calibri"/>
              <a:ea typeface="Calibri"/>
              <a:cs typeface="Calibri"/>
              <a:sym typeface="Calibri"/>
            </a:endParaRPr>
          </a:p>
          <a:p>
            <a:pPr indent="0" lvl="1" marL="114300" marR="0" rtl="0" algn="l">
              <a:lnSpc>
                <a:spcPct val="75000"/>
              </a:lnSpc>
              <a:spcBef>
                <a:spcPts val="160"/>
              </a:spcBef>
              <a:spcAft>
                <a:spcPts val="0"/>
              </a:spcAft>
              <a:buClr>
                <a:schemeClr val="dk1"/>
              </a:buClr>
              <a:buSzPts val="2400"/>
              <a:buFont typeface="Calibri"/>
              <a:buNone/>
            </a:pPr>
            <a:r>
              <a:t/>
            </a:r>
            <a:endParaRPr b="1" i="0" sz="2400" u="none" cap="none" strike="noStrike">
              <a:solidFill>
                <a:schemeClr val="dk1"/>
              </a:solidFill>
              <a:latin typeface="Calibri"/>
              <a:ea typeface="Calibri"/>
              <a:cs typeface="Calibri"/>
              <a:sym typeface="Calibri"/>
            </a:endParaRPr>
          </a:p>
          <a:p>
            <a:pPr indent="-114300" lvl="1" marL="114300" marR="0" rtl="0" algn="l">
              <a:lnSpc>
                <a:spcPct val="75000"/>
              </a:lnSpc>
              <a:spcBef>
                <a:spcPts val="240"/>
              </a:spcBef>
              <a:spcAft>
                <a:spcPts val="0"/>
              </a:spcAft>
              <a:buClr>
                <a:schemeClr val="dk1"/>
              </a:buClr>
              <a:buSzPts val="1600"/>
              <a:buFont typeface="Calibri"/>
              <a:buChar char="•"/>
            </a:pPr>
            <a:r>
              <a:rPr b="1" i="0" lang="en-IN" sz="1600" u="none" cap="none" strike="noStrike">
                <a:solidFill>
                  <a:schemeClr val="dk1"/>
                </a:solidFill>
                <a:latin typeface="Calibri"/>
                <a:ea typeface="Calibri"/>
                <a:cs typeface="Calibri"/>
                <a:sym typeface="Calibri"/>
              </a:rPr>
              <a:t>When order delivered, change status to delivered</a:t>
            </a:r>
            <a:endParaRPr b="1" i="0" sz="1600" u="none" cap="none" strike="noStrike">
              <a:solidFill>
                <a:schemeClr val="dk1"/>
              </a:solidFill>
              <a:latin typeface="Calibri"/>
              <a:ea typeface="Calibri"/>
              <a:cs typeface="Calibri"/>
              <a:sym typeface="Calibri"/>
            </a:endParaRPr>
          </a:p>
          <a:p>
            <a:pPr indent="0" lvl="1" marL="114300" marR="0" rtl="0" algn="l">
              <a:lnSpc>
                <a:spcPct val="75000"/>
              </a:lnSpc>
              <a:spcBef>
                <a:spcPts val="160"/>
              </a:spcBef>
              <a:spcAft>
                <a:spcPts val="0"/>
              </a:spcAft>
              <a:buClr>
                <a:schemeClr val="dk1"/>
              </a:buClr>
              <a:buSzPts val="2400"/>
              <a:buFont typeface="Calibri"/>
              <a:buNone/>
            </a:pPr>
            <a:r>
              <a:t/>
            </a:r>
            <a:endParaRPr b="1" i="0" sz="2400" u="none" cap="none" strike="noStrike">
              <a:solidFill>
                <a:schemeClr val="dk1"/>
              </a:solidFill>
              <a:latin typeface="Calibri"/>
              <a:ea typeface="Calibri"/>
              <a:cs typeface="Calibri"/>
              <a:sym typeface="Calibri"/>
            </a:endParaRPr>
          </a:p>
          <a:p>
            <a:pPr indent="-114300" lvl="1" marL="114300" marR="0" rtl="0" algn="l">
              <a:lnSpc>
                <a:spcPct val="75000"/>
              </a:lnSpc>
              <a:spcBef>
                <a:spcPts val="240"/>
              </a:spcBef>
              <a:spcAft>
                <a:spcPts val="0"/>
              </a:spcAft>
              <a:buClr>
                <a:schemeClr val="dk1"/>
              </a:buClr>
              <a:buSzPts val="1600"/>
              <a:buFont typeface="Calibri"/>
              <a:buChar char="•"/>
            </a:pPr>
            <a:r>
              <a:rPr b="1" i="0" lang="en-IN" sz="1600" u="none" cap="none" strike="noStrike">
                <a:solidFill>
                  <a:schemeClr val="dk1"/>
                </a:solidFill>
                <a:latin typeface="Calibri"/>
                <a:ea typeface="Calibri"/>
                <a:cs typeface="Calibri"/>
                <a:sym typeface="Calibri"/>
              </a:rPr>
              <a:t>Online selling successful!!!</a:t>
            </a:r>
            <a:endParaRPr b="1" i="0" sz="1600" u="none" cap="none" strike="noStrike">
              <a:solidFill>
                <a:schemeClr val="dk1"/>
              </a:solidFill>
              <a:latin typeface="Calibri"/>
              <a:ea typeface="Calibri"/>
              <a:cs typeface="Calibri"/>
              <a:sym typeface="Calibri"/>
            </a:endParaRPr>
          </a:p>
        </p:txBody>
      </p:sp>
      <p:sp>
        <p:nvSpPr>
          <p:cNvPr id="551" name="Google Shape;551;p72"/>
          <p:cNvSpPr/>
          <p:nvPr/>
        </p:nvSpPr>
        <p:spPr>
          <a:xfrm>
            <a:off x="1464178" y="809607"/>
            <a:ext cx="7251586" cy="297927"/>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b="1" lang="en-IN" sz="1600">
                <a:solidFill>
                  <a:schemeClr val="dk1"/>
                </a:solidFill>
                <a:latin typeface="Calibri"/>
                <a:ea typeface="Calibri"/>
                <a:cs typeface="Calibri"/>
                <a:sym typeface="Calibri"/>
              </a:rPr>
              <a:t>Process flow for being a seller on VLE Bazaar</a:t>
            </a:r>
            <a:endParaRPr sz="20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Clipboard03.jpg" id="179" name="Google Shape;179;p19"/>
          <p:cNvPicPr preferRelativeResize="0"/>
          <p:nvPr/>
        </p:nvPicPr>
        <p:blipFill rotWithShape="1">
          <a:blip r:embed="rId3">
            <a:alphaModFix/>
          </a:blip>
          <a:srcRect b="0" l="0" r="5513" t="0"/>
          <a:stretch/>
        </p:blipFill>
        <p:spPr>
          <a:xfrm>
            <a:off x="5472114" y="857232"/>
            <a:ext cx="3671918" cy="4257675"/>
          </a:xfrm>
          <a:prstGeom prst="rect">
            <a:avLst/>
          </a:prstGeom>
          <a:noFill/>
          <a:ln>
            <a:noFill/>
          </a:ln>
        </p:spPr>
      </p:pic>
      <p:sp>
        <p:nvSpPr>
          <p:cNvPr id="180" name="Google Shape;180;p19"/>
          <p:cNvSpPr txBox="1"/>
          <p:nvPr/>
        </p:nvSpPr>
        <p:spPr>
          <a:xfrm>
            <a:off x="914321" y="411957"/>
            <a:ext cx="6658075" cy="144540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3600"/>
              <a:buFont typeface="Jim Nightshade"/>
              <a:buNone/>
            </a:pPr>
            <a:r>
              <a:rPr b="0" i="0" lang="en-IN" sz="3600" u="none" cap="none" strike="noStrike">
                <a:solidFill>
                  <a:srgbClr val="002060"/>
                </a:solidFill>
                <a:latin typeface="Jim Nightshade"/>
                <a:ea typeface="Jim Nightshade"/>
                <a:cs typeface="Jim Nightshade"/>
                <a:sym typeface="Jim Nightshade"/>
              </a:rPr>
              <a:t>1.2	Objectives of CSC SPV</a:t>
            </a:r>
            <a:endParaRPr b="0" i="0" sz="3600" u="none" cap="none" strike="noStrike">
              <a:solidFill>
                <a:srgbClr val="002060"/>
              </a:solidFill>
              <a:latin typeface="Jim Nightshade"/>
              <a:ea typeface="Jim Nightshade"/>
              <a:cs typeface="Jim Nightshade"/>
              <a:sym typeface="Jim Nightshade"/>
            </a:endParaRPr>
          </a:p>
        </p:txBody>
      </p:sp>
      <p:sp>
        <p:nvSpPr>
          <p:cNvPr id="181" name="Google Shape;181;p19"/>
          <p:cNvSpPr txBox="1"/>
          <p:nvPr/>
        </p:nvSpPr>
        <p:spPr>
          <a:xfrm>
            <a:off x="214282" y="1000108"/>
            <a:ext cx="5572164" cy="364333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1500"/>
              <a:buFont typeface="Arial"/>
              <a:buNone/>
            </a:pPr>
            <a:r>
              <a:rPr b="0" i="0" lang="en-IN" sz="1500" u="none" cap="none" strike="noStrike">
                <a:solidFill>
                  <a:schemeClr val="dk1"/>
                </a:solidFill>
                <a:latin typeface="Calibri"/>
                <a:ea typeface="Calibri"/>
                <a:cs typeface="Calibri"/>
                <a:sym typeface="Calibri"/>
              </a:rPr>
              <a:t>I.	Ensuring systemic viability and sustainability of the CSC Scheme.</a:t>
            </a:r>
            <a:endParaRPr/>
          </a:p>
          <a:p>
            <a:pPr indent="-342900" lvl="0" marL="342900" marR="0" rtl="0" algn="l">
              <a:lnSpc>
                <a:spcPct val="100000"/>
              </a:lnSpc>
              <a:spcBef>
                <a:spcPts val="300"/>
              </a:spcBef>
              <a:spcAft>
                <a:spcPts val="0"/>
              </a:spcAft>
              <a:buClr>
                <a:schemeClr val="dk1"/>
              </a:buClr>
              <a:buSzPts val="1500"/>
              <a:buFont typeface="Arial"/>
              <a:buNone/>
            </a:pPr>
            <a:r>
              <a:rPr b="0" i="0" lang="en-IN" sz="1500" u="none" cap="none" strike="noStrike">
                <a:solidFill>
                  <a:schemeClr val="dk1"/>
                </a:solidFill>
                <a:latin typeface="Calibri"/>
                <a:ea typeface="Calibri"/>
                <a:cs typeface="Calibri"/>
                <a:sym typeface="Calibri"/>
              </a:rPr>
              <a:t>II.	Expanding the scope of delivery of G2C &amp; B2C services to rural citizens. </a:t>
            </a:r>
            <a:endParaRPr/>
          </a:p>
          <a:p>
            <a:pPr indent="-342900" lvl="0" marL="342900" marR="0" rtl="0" algn="l">
              <a:lnSpc>
                <a:spcPct val="100000"/>
              </a:lnSpc>
              <a:spcBef>
                <a:spcPts val="300"/>
              </a:spcBef>
              <a:spcAft>
                <a:spcPts val="0"/>
              </a:spcAft>
              <a:buClr>
                <a:schemeClr val="dk1"/>
              </a:buClr>
              <a:buSzPts val="1500"/>
              <a:buFont typeface="Arial"/>
              <a:buNone/>
            </a:pPr>
            <a:r>
              <a:rPr b="0" i="0" lang="en-IN" sz="1500" u="none" cap="none" strike="noStrike">
                <a:solidFill>
                  <a:schemeClr val="dk1"/>
                </a:solidFill>
                <a:latin typeface="Calibri"/>
                <a:ea typeface="Calibri"/>
                <a:cs typeface="Calibri"/>
                <a:sym typeface="Calibri"/>
              </a:rPr>
              <a:t>III.	Expanding access to larger market for rural population.</a:t>
            </a:r>
            <a:endParaRPr/>
          </a:p>
          <a:p>
            <a:pPr indent="-342900" lvl="0" marL="342900" marR="0" rtl="0" algn="l">
              <a:lnSpc>
                <a:spcPct val="100000"/>
              </a:lnSpc>
              <a:spcBef>
                <a:spcPts val="300"/>
              </a:spcBef>
              <a:spcAft>
                <a:spcPts val="0"/>
              </a:spcAft>
              <a:buClr>
                <a:schemeClr val="dk1"/>
              </a:buClr>
              <a:buSzPts val="1500"/>
              <a:buFont typeface="Arial"/>
              <a:buNone/>
            </a:pPr>
            <a:r>
              <a:rPr b="0" i="0" lang="en-IN" sz="1500" u="none" cap="none" strike="noStrike">
                <a:solidFill>
                  <a:schemeClr val="dk1"/>
                </a:solidFill>
                <a:latin typeface="Calibri"/>
                <a:ea typeface="Calibri"/>
                <a:cs typeface="Calibri"/>
                <a:sym typeface="Calibri"/>
              </a:rPr>
              <a:t>IV.	Providing a standardized framework for collaborative decision making.</a:t>
            </a:r>
            <a:endParaRPr/>
          </a:p>
          <a:p>
            <a:pPr indent="-342900" lvl="0" marL="342900" marR="0" rtl="0" algn="l">
              <a:lnSpc>
                <a:spcPct val="100000"/>
              </a:lnSpc>
              <a:spcBef>
                <a:spcPts val="300"/>
              </a:spcBef>
              <a:spcAft>
                <a:spcPts val="0"/>
              </a:spcAft>
              <a:buClr>
                <a:schemeClr val="dk1"/>
              </a:buClr>
              <a:buSzPts val="1500"/>
              <a:buFont typeface="Arial"/>
              <a:buNone/>
            </a:pPr>
            <a:r>
              <a:rPr b="0" i="0" lang="en-IN" sz="1500" u="none" cap="none" strike="noStrike">
                <a:solidFill>
                  <a:schemeClr val="dk1"/>
                </a:solidFill>
                <a:latin typeface="Calibri"/>
                <a:ea typeface="Calibri"/>
                <a:cs typeface="Calibri"/>
                <a:sym typeface="Calibri"/>
              </a:rPr>
              <a:t>V.	Catalyzing and maintaining content aggregation on an on-going basis.</a:t>
            </a:r>
            <a:endParaRPr/>
          </a:p>
          <a:p>
            <a:pPr indent="-342900" lvl="0" marL="342900" marR="0" rtl="0" algn="l">
              <a:lnSpc>
                <a:spcPct val="100000"/>
              </a:lnSpc>
              <a:spcBef>
                <a:spcPts val="300"/>
              </a:spcBef>
              <a:spcAft>
                <a:spcPts val="0"/>
              </a:spcAft>
              <a:buClr>
                <a:schemeClr val="dk1"/>
              </a:buClr>
              <a:buSzPts val="1500"/>
              <a:buFont typeface="Arial"/>
              <a:buNone/>
            </a:pPr>
            <a:r>
              <a:rPr b="0" i="0" lang="en-IN" sz="1500" u="none" cap="none" strike="noStrike">
                <a:solidFill>
                  <a:schemeClr val="dk1"/>
                </a:solidFill>
                <a:latin typeface="Calibri"/>
                <a:ea typeface="Calibri"/>
                <a:cs typeface="Calibri"/>
                <a:sym typeface="Calibri"/>
              </a:rPr>
              <a:t>VI.	Non-discriminatory access to e-Services to rural citizens by making the 	CSCs complete service delivery centres, utilizing the backend infrastructure already available with other Govt departments /agencies.</a:t>
            </a:r>
            <a:endParaRPr/>
          </a:p>
          <a:p>
            <a:pPr indent="-342900" lvl="0" marL="342900" marR="0" rtl="0" algn="l">
              <a:lnSpc>
                <a:spcPct val="100000"/>
              </a:lnSpc>
              <a:spcBef>
                <a:spcPts val="300"/>
              </a:spcBef>
              <a:spcAft>
                <a:spcPts val="0"/>
              </a:spcAft>
              <a:buClr>
                <a:schemeClr val="dk1"/>
              </a:buClr>
              <a:buSzPts val="1500"/>
              <a:buFont typeface="Arial"/>
              <a:buNone/>
            </a:pPr>
            <a:r>
              <a:rPr b="0" i="0" lang="en-IN" sz="1500" u="none" cap="none" strike="noStrike">
                <a:solidFill>
                  <a:schemeClr val="dk1"/>
                </a:solidFill>
                <a:latin typeface="Calibri"/>
                <a:ea typeface="Calibri"/>
                <a:cs typeface="Calibri"/>
                <a:sym typeface="Calibri"/>
              </a:rPr>
              <a:t>VII.	Expansion of self-sustaining CSC network till Gram Panchayat level - 2.5 Lakhs CSCs i.e. at least one CSC per Gram Panchayat.</a:t>
            </a:r>
            <a:endParaRPr b="0" i="0" sz="1500" u="none" cap="none" strike="noStrike">
              <a:solidFill>
                <a:schemeClr val="dk1"/>
              </a:solidFill>
              <a:latin typeface="Calibri"/>
              <a:ea typeface="Calibri"/>
              <a:cs typeface="Calibri"/>
              <a:sym typeface="Calibri"/>
            </a:endParaRPr>
          </a:p>
        </p:txBody>
      </p:sp>
      <p:sp>
        <p:nvSpPr>
          <p:cNvPr id="182" name="Google Shape;182;p19"/>
          <p:cNvSpPr txBox="1"/>
          <p:nvPr/>
        </p:nvSpPr>
        <p:spPr>
          <a:xfrm>
            <a:off x="214282" y="4857760"/>
            <a:ext cx="8929718" cy="1785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IN" sz="1500">
                <a:solidFill>
                  <a:schemeClr val="dk1"/>
                </a:solidFill>
                <a:latin typeface="Calibri"/>
                <a:ea typeface="Calibri"/>
                <a:cs typeface="Calibri"/>
                <a:sym typeface="Calibri"/>
              </a:rPr>
              <a:t>VIII.  	Strengthening the institutional framework for the rollout and project management, thereby, 	supporting the State and District administrative machinery and handholding of the VLEs through local 	language Help Desk support. </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IX.   	Encouraging women as VLEs.</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X.     	Making the entire network neutral for all service providers (no exclusivity) integrated to market and 	sell products and services in Rural India.</a:t>
            </a:r>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XI.	Building stakeholder capacity.</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graphicFrame>
        <p:nvGraphicFramePr>
          <p:cNvPr id="556" name="Google Shape;556;p73"/>
          <p:cNvGraphicFramePr/>
          <p:nvPr/>
        </p:nvGraphicFramePr>
        <p:xfrm>
          <a:off x="535402" y="3183466"/>
          <a:ext cx="3000000" cy="3000000"/>
        </p:xfrm>
        <a:graphic>
          <a:graphicData uri="http://schemas.openxmlformats.org/drawingml/2006/table">
            <a:tbl>
              <a:tblPr>
                <a:noFill/>
                <a:tableStyleId>{0AEACC23-69DB-4D34-91F7-CE8C386102AC}</a:tableStyleId>
              </a:tblPr>
              <a:tblGrid>
                <a:gridCol w="1976475"/>
                <a:gridCol w="1724925"/>
                <a:gridCol w="2991675"/>
                <a:gridCol w="1558725"/>
              </a:tblGrid>
              <a:tr h="293550">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Ayush Gupta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ayush.gupta@csc.gov.in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8882942010</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Antirpreet Singh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Assistant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3"/>
                        </a:rPr>
                        <a:t>antirpreet.singh@nic.in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9560977738</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Sarthik Sachdeva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HOD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4"/>
                        </a:rPr>
                        <a:t>sarthilk.sachdeva@csc.gov.in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9855531037</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57" name="Google Shape;557;p73"/>
          <p:cNvSpPr/>
          <p:nvPr/>
        </p:nvSpPr>
        <p:spPr>
          <a:xfrm>
            <a:off x="463959" y="1619238"/>
            <a:ext cx="6251367" cy="1667533"/>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b="1" lang="en-IN" sz="1500">
                <a:solidFill>
                  <a:schemeClr val="dk1"/>
                </a:solidFill>
                <a:latin typeface="Calibri"/>
                <a:ea typeface="Calibri"/>
                <a:cs typeface="Calibri"/>
                <a:sym typeface="Calibri"/>
              </a:rPr>
              <a:t>Video Guide:</a:t>
            </a:r>
            <a:endParaRPr sz="1500">
              <a:solidFill>
                <a:schemeClr val="dk1"/>
              </a:solidFill>
              <a:latin typeface="Arial"/>
              <a:ea typeface="Arial"/>
              <a:cs typeface="Arial"/>
              <a:sym typeface="Arial"/>
            </a:endParaRPr>
          </a:p>
          <a:p>
            <a:pPr indent="-95250" lvl="0" marL="0" marR="0" rtl="0" algn="l">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https://www.youtube.com/watch?v=HGNhYqo26gI</a:t>
            </a:r>
            <a:endParaRPr sz="1500">
              <a:solidFill>
                <a:schemeClr val="dk1"/>
              </a:solidFill>
              <a:latin typeface="Arial"/>
              <a:ea typeface="Arial"/>
              <a:cs typeface="Arial"/>
              <a:sym typeface="Arial"/>
            </a:endParaRPr>
          </a:p>
          <a:p>
            <a:pPr indent="-95250" lvl="0" marL="0" marR="0" rtl="0" algn="l">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5"/>
              </a:rPr>
              <a:t>https://www.youtube.com/watch?v=aGnXeC8LdCs</a:t>
            </a:r>
            <a:endParaRPr sz="1500">
              <a:solidFill>
                <a:schemeClr val="dk1"/>
              </a:solidFill>
              <a:latin typeface="Arial"/>
              <a:ea typeface="Arial"/>
              <a:cs typeface="Arial"/>
              <a:sym typeface="Arial"/>
            </a:endParaRPr>
          </a:p>
          <a:p>
            <a:pPr indent="-95250" lvl="0" marL="0" marR="0" rtl="0" algn="l">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6"/>
              </a:rPr>
              <a:t>https://www.youtube.com/watch?v=4m-PAdbrRwg</a:t>
            </a:r>
            <a:endParaRPr sz="1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500"/>
              <a:buFont typeface="Calibri"/>
              <a:buNone/>
            </a:pPr>
            <a:r>
              <a:t/>
            </a:r>
            <a:endParaRPr sz="1500">
              <a:solidFill>
                <a:schemeClr val="dk1"/>
              </a:solidFill>
              <a:latin typeface="Arial"/>
              <a:ea typeface="Arial"/>
              <a:cs typeface="Arial"/>
              <a:sym typeface="Arial"/>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74"/>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4.17	GST</a:t>
            </a:r>
            <a:endParaRPr/>
          </a:p>
        </p:txBody>
      </p:sp>
      <p:sp>
        <p:nvSpPr>
          <p:cNvPr id="563" name="Google Shape;563;p74"/>
          <p:cNvSpPr/>
          <p:nvPr/>
        </p:nvSpPr>
        <p:spPr>
          <a:xfrm>
            <a:off x="392514" y="1238235"/>
            <a:ext cx="8287527" cy="2575474"/>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lang="en-IN" sz="1500">
                <a:solidFill>
                  <a:schemeClr val="dk1"/>
                </a:solidFill>
                <a:latin typeface="Calibri"/>
                <a:ea typeface="Calibri"/>
                <a:cs typeface="Calibri"/>
                <a:sym typeface="Calibri"/>
              </a:rPr>
              <a:t>With the implementation of Goods and Services Tax (GST) from 1st July 2017, all the Taxpayers are expected to file their periodic returns. CSC e-Governance Services India Limited has rolled out GST Return filing service through its network of more than 2.5 lakh Common Services Centers (CSC).</a:t>
            </a:r>
            <a:endParaRPr/>
          </a:p>
          <a:p>
            <a:pPr indent="0" lvl="0" marL="0" marR="0" rtl="0" algn="just">
              <a:spcBef>
                <a:spcPts val="0"/>
              </a:spcBef>
              <a:spcAft>
                <a:spcPts val="0"/>
              </a:spcAft>
              <a:buNone/>
            </a:pPr>
            <a:r>
              <a:t/>
            </a:r>
            <a:endParaRPr sz="700">
              <a:solidFill>
                <a:schemeClr val="dk1"/>
              </a:solidFill>
              <a:latin typeface="Calibri"/>
              <a:ea typeface="Calibri"/>
              <a:cs typeface="Calibri"/>
              <a:sym typeface="Calibri"/>
            </a:endParaRPr>
          </a:p>
          <a:p>
            <a:pPr indent="0" lvl="0" marL="0" marR="0" rtl="0" algn="just">
              <a:spcBef>
                <a:spcPts val="0"/>
              </a:spcBef>
              <a:spcAft>
                <a:spcPts val="0"/>
              </a:spcAft>
              <a:buNone/>
            </a:pPr>
            <a:r>
              <a:rPr lang="en-IN" sz="1500">
                <a:solidFill>
                  <a:schemeClr val="dk1"/>
                </a:solidFill>
                <a:latin typeface="Calibri"/>
                <a:ea typeface="Calibri"/>
                <a:cs typeface="Calibri"/>
                <a:sym typeface="Calibri"/>
              </a:rPr>
              <a:t>CSC SPV has built a filing application on Digital Seva Portal and a support function has been created to help the Village Level Entrepreneurs (VLEs) operating these CSCs across India in filing periodic returns of the Taxpayers.</a:t>
            </a:r>
            <a:endParaRPr/>
          </a:p>
          <a:p>
            <a:pPr indent="0" lvl="0" marL="0" marR="0" rtl="0" algn="just">
              <a:spcBef>
                <a:spcPts val="0"/>
              </a:spcBef>
              <a:spcAft>
                <a:spcPts val="0"/>
              </a:spcAft>
              <a:buNone/>
            </a:pPr>
            <a:r>
              <a:t/>
            </a:r>
            <a:endParaRPr sz="700">
              <a:solidFill>
                <a:schemeClr val="dk1"/>
              </a:solidFill>
              <a:latin typeface="Calibri"/>
              <a:ea typeface="Calibri"/>
              <a:cs typeface="Calibri"/>
              <a:sym typeface="Calibri"/>
            </a:endParaRPr>
          </a:p>
          <a:p>
            <a:pPr indent="0" lvl="0" marL="0" marR="0" rtl="0" algn="just">
              <a:spcBef>
                <a:spcPts val="0"/>
              </a:spcBef>
              <a:spcAft>
                <a:spcPts val="0"/>
              </a:spcAft>
              <a:buNone/>
            </a:pPr>
            <a:r>
              <a:rPr b="1" lang="en-IN" sz="1500" u="sng">
                <a:solidFill>
                  <a:schemeClr val="dk1"/>
                </a:solidFill>
                <a:latin typeface="Calibri"/>
                <a:ea typeface="Calibri"/>
                <a:cs typeface="Calibri"/>
                <a:sym typeface="Calibri"/>
              </a:rPr>
              <a:t>VLEs can deregister for GST number if the turnover is less than 20 lakhs as the notifiication from Government of India specifies that the eCommerce operators having an aggregate turnover of less than Rs 20 lakhs/10lakhs (Special states) are not required to register under GST.</a:t>
            </a:r>
            <a:endParaRPr/>
          </a:p>
          <a:p>
            <a:pPr indent="0" lvl="0" marL="0" marR="0" rtl="0" algn="just">
              <a:spcBef>
                <a:spcPts val="0"/>
              </a:spcBef>
              <a:spcAft>
                <a:spcPts val="0"/>
              </a:spcAft>
              <a:buNone/>
            </a:pPr>
            <a:r>
              <a:t/>
            </a:r>
            <a:endParaRPr sz="1500">
              <a:solidFill>
                <a:schemeClr val="dk1"/>
              </a:solidFill>
              <a:latin typeface="Arial"/>
              <a:ea typeface="Arial"/>
              <a:cs typeface="Arial"/>
              <a:sym typeface="Arial"/>
            </a:endParaRPr>
          </a:p>
        </p:txBody>
      </p:sp>
      <p:pic>
        <p:nvPicPr>
          <p:cNvPr descr="Clipboard14.jpg" id="564" name="Google Shape;564;p74"/>
          <p:cNvPicPr preferRelativeResize="0"/>
          <p:nvPr/>
        </p:nvPicPr>
        <p:blipFill rotWithShape="1">
          <a:blip r:embed="rId3">
            <a:alphaModFix/>
          </a:blip>
          <a:srcRect b="5952" l="0" r="0" t="6746"/>
          <a:stretch/>
        </p:blipFill>
        <p:spPr>
          <a:xfrm>
            <a:off x="1714480" y="3643314"/>
            <a:ext cx="5619750" cy="314327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75"/>
          <p:cNvSpPr/>
          <p:nvPr/>
        </p:nvSpPr>
        <p:spPr>
          <a:xfrm>
            <a:off x="499681" y="714356"/>
            <a:ext cx="4570809" cy="1436701"/>
          </a:xfrm>
          <a:prstGeom prst="rect">
            <a:avLst/>
          </a:prstGeom>
          <a:noFill/>
          <a:ln>
            <a:noFill/>
          </a:ln>
        </p:spPr>
        <p:txBody>
          <a:bodyPr anchorCtr="0" anchor="t" bIns="25600" lIns="51200" spcFirstLastPara="1" rIns="51200" wrap="square" tIns="25600">
            <a:noAutofit/>
          </a:bodyPr>
          <a:lstStyle/>
          <a:p>
            <a:pPr indent="0" lvl="0" marL="0" marR="0" rtl="0" algn="just">
              <a:spcBef>
                <a:spcPts val="0"/>
              </a:spcBef>
              <a:spcAft>
                <a:spcPts val="0"/>
              </a:spcAft>
              <a:buNone/>
            </a:pPr>
            <a:r>
              <a:rPr b="1" lang="en-IN" sz="1500">
                <a:solidFill>
                  <a:schemeClr val="dk1"/>
                </a:solidFill>
                <a:latin typeface="Calibri"/>
                <a:ea typeface="Calibri"/>
                <a:cs typeface="Calibri"/>
                <a:sym typeface="Calibri"/>
              </a:rPr>
              <a:t>Video Guide:</a:t>
            </a:r>
            <a:endParaRPr sz="1500">
              <a:solidFill>
                <a:schemeClr val="dk1"/>
              </a:solidFill>
              <a:latin typeface="Arial"/>
              <a:ea typeface="Arial"/>
              <a:cs typeface="Arial"/>
              <a:sym typeface="Arial"/>
            </a:endParaRPr>
          </a:p>
          <a:p>
            <a:pPr indent="-95250" lvl="0" marL="0" marR="0" rtl="0" algn="just">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https://www.youtube.com/watch?v=IPaqgco6hnA</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3"/>
              </a:rPr>
              <a:t>https://www.youtube.com/watch?v=wwMxwEH940s</a:t>
            </a:r>
            <a:endParaRPr sz="1500">
              <a:solidFill>
                <a:schemeClr val="dk1"/>
              </a:solidFill>
              <a:latin typeface="Arial"/>
              <a:ea typeface="Arial"/>
              <a:cs typeface="Arial"/>
              <a:sym typeface="Arial"/>
            </a:endParaRPr>
          </a:p>
          <a:p>
            <a:pPr indent="-95250" lvl="0" marL="0" marR="0" rtl="0" algn="just">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4"/>
              </a:rPr>
              <a:t>https://www.youtube.com/watch?v=U0Gg11IhIR4</a:t>
            </a:r>
            <a:endParaRPr sz="1500">
              <a:solidFill>
                <a:schemeClr val="dk1"/>
              </a:solidFill>
              <a:latin typeface="Arial"/>
              <a:ea typeface="Arial"/>
              <a:cs typeface="Arial"/>
              <a:sym typeface="Arial"/>
            </a:endParaRPr>
          </a:p>
          <a:p>
            <a:pPr indent="-95250" lvl="0" marL="0" marR="0" rtl="0" algn="just">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https://www.youtube.com/watch?v=xenwzb4UZLU</a:t>
            </a:r>
            <a:endParaRPr sz="1500">
              <a:solidFill>
                <a:schemeClr val="dk1"/>
              </a:solidFill>
              <a:latin typeface="Arial"/>
              <a:ea typeface="Arial"/>
              <a:cs typeface="Arial"/>
              <a:sym typeface="Arial"/>
            </a:endParaRPr>
          </a:p>
          <a:p>
            <a:pPr indent="0" lvl="0" marL="0" marR="0" rtl="0" algn="just">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p:txBody>
      </p:sp>
      <p:graphicFrame>
        <p:nvGraphicFramePr>
          <p:cNvPr id="570" name="Google Shape;570;p75"/>
          <p:cNvGraphicFramePr/>
          <p:nvPr/>
        </p:nvGraphicFramePr>
        <p:xfrm>
          <a:off x="571125" y="2476495"/>
          <a:ext cx="3000000" cy="3000000"/>
        </p:xfrm>
        <a:graphic>
          <a:graphicData uri="http://schemas.openxmlformats.org/drawingml/2006/table">
            <a:tbl>
              <a:tblPr>
                <a:noFill/>
                <a:tableStyleId>{0AEACC23-69DB-4D34-91F7-CE8C386102AC}</a:tableStyleId>
              </a:tblPr>
              <a:tblGrid>
                <a:gridCol w="1904250"/>
                <a:gridCol w="1661900"/>
                <a:gridCol w="2882350"/>
                <a:gridCol w="1624675"/>
              </a:tblGrid>
              <a:tr h="247650">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476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Shivam Nagar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 – GST</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5"/>
                        </a:rPr>
                        <a:t>Shivam.nagar@csc.gov.in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9654920806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76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Shubhangi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 – GST</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6"/>
                        </a:rPr>
                        <a:t>Shubhangi.jagdish@csc.gov.in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8802024220</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76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SonamSrivastva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 – GST</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7"/>
                        </a:rPr>
                        <a:t>Sonam.srivastava@csc.gov.in</a:t>
                      </a:r>
                      <a:r>
                        <a:rPr lang="en-IN" sz="1500" u="none" cap="none" strike="noStrike">
                          <a:latin typeface="Calibri"/>
                          <a:ea typeface="Calibri"/>
                          <a:cs typeface="Calibri"/>
                          <a:sym typeface="Calibri"/>
                        </a:rPr>
                        <a:t>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7503902155</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76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AmarjeetPardhi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HOD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8"/>
                        </a:rPr>
                        <a:t>amarjeet.pardhi@nic.in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9971814455</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Clipboard15.jpg" id="571" name="Google Shape;571;p75"/>
          <p:cNvPicPr preferRelativeResize="0"/>
          <p:nvPr/>
        </p:nvPicPr>
        <p:blipFill rotWithShape="1">
          <a:blip r:embed="rId9">
            <a:alphaModFix/>
          </a:blip>
          <a:srcRect b="0" l="0" r="0" t="0"/>
          <a:stretch/>
        </p:blipFill>
        <p:spPr>
          <a:xfrm>
            <a:off x="0" y="4005072"/>
            <a:ext cx="9144000" cy="285292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76"/>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4.18	Electricity Bill Payment</a:t>
            </a:r>
            <a:endParaRPr/>
          </a:p>
        </p:txBody>
      </p:sp>
      <p:graphicFrame>
        <p:nvGraphicFramePr>
          <p:cNvPr id="577" name="Google Shape;577;p76"/>
          <p:cNvGraphicFramePr/>
          <p:nvPr/>
        </p:nvGraphicFramePr>
        <p:xfrm>
          <a:off x="321070" y="3697836"/>
          <a:ext cx="3000000" cy="3000000"/>
        </p:xfrm>
        <a:graphic>
          <a:graphicData uri="http://schemas.openxmlformats.org/drawingml/2006/table">
            <a:tbl>
              <a:tblPr>
                <a:noFill/>
                <a:tableStyleId>{0AEACC23-69DB-4D34-91F7-CE8C386102AC}</a:tableStyleId>
              </a:tblPr>
              <a:tblGrid>
                <a:gridCol w="2005375"/>
                <a:gridCol w="1750150"/>
                <a:gridCol w="3035400"/>
                <a:gridCol w="1710950"/>
              </a:tblGrid>
              <a:tr h="260900">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Archana Gangwar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Trainee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3"/>
                        </a:rPr>
                        <a:t>archana@csc.gov.in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9643197606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Ankit Chauhan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4"/>
                        </a:rPr>
                        <a:t>ankit.chauhan@csc.gov.in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8285752332</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Sefali Bharti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sefali.bharti@csc.gov.in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8285752332</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Alka Pandey</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alka.pandey@csc.gov.in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9953415223</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Ashutosh Kumar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Assistant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ashutosh.kumar@csc.gov.in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7042665562</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Swati Tyagi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Assistant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swati.tyagi@csc.gov.in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9871140127</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Sachin pal Singh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sachinpal.singh79@nic.in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9760287973</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Monidipa Sen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 Logistics</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monidipa@csc.gov.in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9711870494</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Rajesh Seth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HOD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rajesh.seth@csc.gov.in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9810216196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78" name="Google Shape;578;p76"/>
          <p:cNvSpPr/>
          <p:nvPr/>
        </p:nvSpPr>
        <p:spPr>
          <a:xfrm>
            <a:off x="285348" y="1095359"/>
            <a:ext cx="8251376" cy="2360030"/>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lang="en-IN" sz="1500">
                <a:solidFill>
                  <a:schemeClr val="dk1"/>
                </a:solidFill>
                <a:latin typeface="Calibri"/>
                <a:ea typeface="Calibri"/>
                <a:cs typeface="Calibri"/>
                <a:sym typeface="Calibri"/>
              </a:rPr>
              <a:t>CSC e-Governance Services India Limited entered into agreement with various Electricity Distribution Corporations (Discoms) of States/Union Territories for collection of electricity consumption bills through CSC Network. Till September, 2017, system integration for payment of electricity bills through CSC network on Digital Seva Portal has been completed for 12 States and 3 Union Territories.</a:t>
            </a:r>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Video Guide:</a:t>
            </a:r>
            <a:endParaRPr sz="1500">
              <a:solidFill>
                <a:schemeClr val="dk1"/>
              </a:solidFill>
              <a:latin typeface="Arial"/>
              <a:ea typeface="Arial"/>
              <a:cs typeface="Arial"/>
              <a:sym typeface="Arial"/>
            </a:endParaRPr>
          </a:p>
          <a:p>
            <a:pPr indent="-95250" lvl="0" marL="0" marR="0" rtl="0" algn="l">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https://www.youtube.com/watch?v=wPO4ZNrziO0</a:t>
            </a:r>
            <a:endParaRPr sz="1500">
              <a:solidFill>
                <a:schemeClr val="dk1"/>
              </a:solidFill>
              <a:latin typeface="Arial"/>
              <a:ea typeface="Arial"/>
              <a:cs typeface="Arial"/>
              <a:sym typeface="Arial"/>
            </a:endParaRPr>
          </a:p>
          <a:p>
            <a:pPr indent="-95250" lvl="0" marL="0" marR="0" rtl="0" algn="l">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https://www.youtube.com/watch?v=JNKa85a44PY </a:t>
            </a:r>
            <a:endParaRPr sz="1500">
              <a:solidFill>
                <a:schemeClr val="dk1"/>
              </a:solidFill>
              <a:latin typeface="Arial"/>
              <a:ea typeface="Arial"/>
              <a:cs typeface="Arial"/>
              <a:sym typeface="Arial"/>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77"/>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4.19	Election</a:t>
            </a:r>
            <a:endParaRPr/>
          </a:p>
        </p:txBody>
      </p:sp>
      <p:graphicFrame>
        <p:nvGraphicFramePr>
          <p:cNvPr id="584" name="Google Shape;584;p77"/>
          <p:cNvGraphicFramePr/>
          <p:nvPr/>
        </p:nvGraphicFramePr>
        <p:xfrm>
          <a:off x="535403" y="2199051"/>
          <a:ext cx="3000000" cy="3000000"/>
        </p:xfrm>
        <a:graphic>
          <a:graphicData uri="http://schemas.openxmlformats.org/drawingml/2006/table">
            <a:tbl>
              <a:tblPr>
                <a:noFill/>
                <a:tableStyleId>{0AEACC23-69DB-4D34-91F7-CE8C386102AC}</a:tableStyleId>
              </a:tblPr>
              <a:tblGrid>
                <a:gridCol w="654675"/>
                <a:gridCol w="6918400"/>
              </a:tblGrid>
              <a:tr h="260900">
                <a:tc>
                  <a:txBody>
                    <a:bodyPr/>
                    <a:lstStyle/>
                    <a:p>
                      <a:pPr indent="0" lvl="0" marL="0" marR="0" rtl="0" algn="ctr">
                        <a:lnSpc>
                          <a:spcPct val="107000"/>
                        </a:lnSpc>
                        <a:spcBef>
                          <a:spcPts val="0"/>
                        </a:spcBef>
                        <a:spcAft>
                          <a:spcPts val="0"/>
                        </a:spcAft>
                        <a:buNone/>
                      </a:pPr>
                      <a:r>
                        <a:rPr b="1" lang="en-IN" sz="1600" u="none" cap="none" strike="noStrike">
                          <a:latin typeface="Calibri"/>
                          <a:ea typeface="Calibri"/>
                          <a:cs typeface="Calibri"/>
                          <a:sym typeface="Calibri"/>
                        </a:rPr>
                        <a:t>S No</a:t>
                      </a:r>
                      <a:endParaRPr sz="16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D1"/>
                    </a:solidFill>
                  </a:tcPr>
                </a:tc>
                <a:tc>
                  <a:txBody>
                    <a:bodyPr/>
                    <a:lstStyle/>
                    <a:p>
                      <a:pPr indent="0" lvl="0" marL="0" marR="0" rtl="0" algn="ctr">
                        <a:lnSpc>
                          <a:spcPct val="107000"/>
                        </a:lnSpc>
                        <a:spcBef>
                          <a:spcPts val="0"/>
                        </a:spcBef>
                        <a:spcAft>
                          <a:spcPts val="0"/>
                        </a:spcAft>
                        <a:buNone/>
                      </a:pPr>
                      <a:r>
                        <a:rPr b="1" lang="en-IN" sz="1600" u="none" cap="none" strike="noStrike">
                          <a:latin typeface="Calibri"/>
                          <a:ea typeface="Calibri"/>
                          <a:cs typeface="Calibri"/>
                          <a:sym typeface="Calibri"/>
                        </a:rPr>
                        <a:t>Current Set of Service</a:t>
                      </a:r>
                      <a:endParaRPr sz="16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D1"/>
                    </a:solidFill>
                  </a:tcPr>
                </a:tc>
              </a:tr>
              <a:tr h="260900">
                <a:tc>
                  <a:txBody>
                    <a:bodyPr/>
                    <a:lstStyle/>
                    <a:p>
                      <a:pPr indent="0" lvl="0" marL="0" marR="0" rtl="0" algn="ctr">
                        <a:lnSpc>
                          <a:spcPct val="107000"/>
                        </a:lnSpc>
                        <a:spcBef>
                          <a:spcPts val="0"/>
                        </a:spcBef>
                        <a:spcAft>
                          <a:spcPts val="0"/>
                        </a:spcAft>
                        <a:buNone/>
                      </a:pPr>
                      <a:r>
                        <a:rPr lang="en-IN" sz="1600" u="none" cap="none" strike="noStrike">
                          <a:latin typeface="Calibri"/>
                          <a:ea typeface="Calibri"/>
                          <a:cs typeface="Calibri"/>
                          <a:sym typeface="Calibri"/>
                        </a:rPr>
                        <a:t>1</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IN" sz="1600" u="none" cap="none" strike="noStrike">
                          <a:latin typeface="Calibri"/>
                          <a:ea typeface="Calibri"/>
                          <a:cs typeface="Calibri"/>
                          <a:sym typeface="Calibri"/>
                        </a:rPr>
                        <a:t>Application for Addition of Name in the electoral rolls</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ctr">
                        <a:lnSpc>
                          <a:spcPct val="107000"/>
                        </a:lnSpc>
                        <a:spcBef>
                          <a:spcPts val="0"/>
                        </a:spcBef>
                        <a:spcAft>
                          <a:spcPts val="0"/>
                        </a:spcAft>
                        <a:buNone/>
                      </a:pPr>
                      <a:r>
                        <a:rPr lang="en-IN" sz="1600" u="none" cap="none" strike="noStrike">
                          <a:latin typeface="Calibri"/>
                          <a:ea typeface="Calibri"/>
                          <a:cs typeface="Calibri"/>
                          <a:sym typeface="Calibri"/>
                        </a:rPr>
                        <a:t>2</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IN" sz="1600" u="none" cap="none" strike="noStrike">
                          <a:latin typeface="Calibri"/>
                          <a:ea typeface="Calibri"/>
                          <a:cs typeface="Calibri"/>
                          <a:sym typeface="Calibri"/>
                        </a:rPr>
                        <a:t>Application for Deletion of Name in the electoral rolls</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ctr">
                        <a:lnSpc>
                          <a:spcPct val="107000"/>
                        </a:lnSpc>
                        <a:spcBef>
                          <a:spcPts val="0"/>
                        </a:spcBef>
                        <a:spcAft>
                          <a:spcPts val="0"/>
                        </a:spcAft>
                        <a:buNone/>
                      </a:pPr>
                      <a:r>
                        <a:rPr lang="en-IN" sz="1600" u="none" cap="none" strike="noStrike">
                          <a:latin typeface="Calibri"/>
                          <a:ea typeface="Calibri"/>
                          <a:cs typeface="Calibri"/>
                          <a:sym typeface="Calibri"/>
                        </a:rPr>
                        <a:t>3</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IN" sz="1600" u="none" cap="none" strike="noStrike">
                          <a:latin typeface="Calibri"/>
                          <a:ea typeface="Calibri"/>
                          <a:cs typeface="Calibri"/>
                          <a:sym typeface="Calibri"/>
                        </a:rPr>
                        <a:t>Application for Modification of Name / other details  in the electoral rolls</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ctr">
                        <a:lnSpc>
                          <a:spcPct val="107000"/>
                        </a:lnSpc>
                        <a:spcBef>
                          <a:spcPts val="0"/>
                        </a:spcBef>
                        <a:spcAft>
                          <a:spcPts val="0"/>
                        </a:spcAft>
                        <a:buNone/>
                      </a:pPr>
                      <a:r>
                        <a:rPr lang="en-IN" sz="1600" u="none" cap="none" strike="noStrike">
                          <a:latin typeface="Calibri"/>
                          <a:ea typeface="Calibri"/>
                          <a:cs typeface="Calibri"/>
                          <a:sym typeface="Calibri"/>
                        </a:rPr>
                        <a:t>4</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IN" sz="1600" u="none" cap="none" strike="noStrike">
                          <a:latin typeface="Calibri"/>
                          <a:ea typeface="Calibri"/>
                          <a:cs typeface="Calibri"/>
                          <a:sym typeface="Calibri"/>
                        </a:rPr>
                        <a:t>Application for Transposition of Name in the electoral rolls</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ctr">
                        <a:lnSpc>
                          <a:spcPct val="107000"/>
                        </a:lnSpc>
                        <a:spcBef>
                          <a:spcPts val="0"/>
                        </a:spcBef>
                        <a:spcAft>
                          <a:spcPts val="0"/>
                        </a:spcAft>
                        <a:buNone/>
                      </a:pPr>
                      <a:r>
                        <a:rPr lang="en-IN" sz="1600" u="none" cap="none" strike="noStrike">
                          <a:latin typeface="Calibri"/>
                          <a:ea typeface="Calibri"/>
                          <a:cs typeface="Calibri"/>
                          <a:sym typeface="Calibri"/>
                        </a:rPr>
                        <a:t>5</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IN" sz="1600" u="none" cap="none" strike="noStrike">
                          <a:latin typeface="Calibri"/>
                          <a:ea typeface="Calibri"/>
                          <a:cs typeface="Calibri"/>
                          <a:sym typeface="Calibri"/>
                        </a:rPr>
                        <a:t>Printing of EPIC card in color (New or Duplicate) at the CSC</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ctr">
                        <a:lnSpc>
                          <a:spcPct val="107000"/>
                        </a:lnSpc>
                        <a:spcBef>
                          <a:spcPts val="0"/>
                        </a:spcBef>
                        <a:spcAft>
                          <a:spcPts val="0"/>
                        </a:spcAft>
                        <a:buNone/>
                      </a:pPr>
                      <a:r>
                        <a:rPr lang="en-IN" sz="1600" u="none" cap="none" strike="noStrike">
                          <a:latin typeface="Calibri"/>
                          <a:ea typeface="Calibri"/>
                          <a:cs typeface="Calibri"/>
                          <a:sym typeface="Calibri"/>
                        </a:rPr>
                        <a:t>6</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IN" sz="1600" u="none" cap="none" strike="noStrike">
                          <a:latin typeface="Calibri"/>
                          <a:ea typeface="Calibri"/>
                          <a:cs typeface="Calibri"/>
                          <a:sym typeface="Calibri"/>
                        </a:rPr>
                        <a:t>Search Services Name in Electoral Roll, Name of Polling Station, Status of Application , Status of Grievance etc.</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ctr">
                        <a:lnSpc>
                          <a:spcPct val="107000"/>
                        </a:lnSpc>
                        <a:spcBef>
                          <a:spcPts val="0"/>
                        </a:spcBef>
                        <a:spcAft>
                          <a:spcPts val="0"/>
                        </a:spcAft>
                        <a:buNone/>
                      </a:pPr>
                      <a:r>
                        <a:rPr lang="en-IN" sz="1600" u="none" cap="none" strike="noStrike">
                          <a:latin typeface="Calibri"/>
                          <a:ea typeface="Calibri"/>
                          <a:cs typeface="Calibri"/>
                          <a:sym typeface="Calibri"/>
                        </a:rPr>
                        <a:t>7</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7000"/>
                        </a:lnSpc>
                        <a:spcBef>
                          <a:spcPts val="0"/>
                        </a:spcBef>
                        <a:spcAft>
                          <a:spcPts val="0"/>
                        </a:spcAft>
                        <a:buNone/>
                      </a:pPr>
                      <a:r>
                        <a:rPr lang="en-IN" sz="1600" u="none" cap="none" strike="noStrike">
                          <a:latin typeface="Calibri"/>
                          <a:ea typeface="Calibri"/>
                          <a:cs typeface="Calibri"/>
                          <a:sym typeface="Calibri"/>
                        </a:rPr>
                        <a:t>Registration of complaint</a:t>
                      </a:r>
                      <a:endParaRPr sz="16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85" name="Google Shape;585;p77"/>
          <p:cNvSpPr/>
          <p:nvPr/>
        </p:nvSpPr>
        <p:spPr>
          <a:xfrm>
            <a:off x="392514" y="1214422"/>
            <a:ext cx="8429987" cy="4437522"/>
          </a:xfrm>
          <a:prstGeom prst="rect">
            <a:avLst/>
          </a:prstGeom>
          <a:noFill/>
          <a:ln>
            <a:noFill/>
          </a:ln>
        </p:spPr>
        <p:txBody>
          <a:bodyPr anchorCtr="0" anchor="ctr" bIns="25600" lIns="51200" spcFirstLastPara="1" rIns="51200" wrap="square" tIns="25600">
            <a:noAutofit/>
          </a:bodyPr>
          <a:lstStyle/>
          <a:p>
            <a:pPr indent="-95250" lvl="0" marL="0"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CSC SPV executed a MoU in 2013 with the Election Commission of India for delivery of various Electoral Registration Services through CSC Network pan India. To facilitate online services of Election commission to be rendered leveraging the network in all the States and Union territories of India are as follows. </a:t>
            </a:r>
            <a:endParaRPr sz="1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500"/>
              <a:buFont typeface="Calibri"/>
              <a:buNone/>
            </a:pPr>
            <a:r>
              <a:t/>
            </a:r>
            <a:endParaRPr sz="1500">
              <a:solidFill>
                <a:schemeClr val="dk1"/>
              </a:solidFill>
              <a:latin typeface="Calibri"/>
              <a:ea typeface="Calibri"/>
              <a:cs typeface="Calibri"/>
              <a:sym typeface="Calibri"/>
            </a:endParaRPr>
          </a:p>
          <a:p>
            <a:pPr indent="-95250" lvl="0" marL="0"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Currently, the various services including forms and EPIC printing services are being provided in the states of Punjab, Haryana, Chhattisgarh, Bihar, Jharkhand, Gujarat, Tripura and Tamilnadu.  It is proposed to integrate the CSC SPV portal with the central portal of the Election Commission of India so that the services could be rolled out in the other states also and made easily accessible to all citizen across the country</a:t>
            </a:r>
            <a:endParaRPr sz="1500">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graphicFrame>
        <p:nvGraphicFramePr>
          <p:cNvPr id="590" name="Google Shape;590;p78"/>
          <p:cNvGraphicFramePr/>
          <p:nvPr/>
        </p:nvGraphicFramePr>
        <p:xfrm>
          <a:off x="392514" y="2095491"/>
          <a:ext cx="3000000" cy="3000000"/>
        </p:xfrm>
        <a:graphic>
          <a:graphicData uri="http://schemas.openxmlformats.org/drawingml/2006/table">
            <a:tbl>
              <a:tblPr>
                <a:noFill/>
                <a:tableStyleId>{0AEACC23-69DB-4D34-91F7-CE8C386102AC}</a:tableStyleId>
              </a:tblPr>
              <a:tblGrid>
                <a:gridCol w="1980100"/>
                <a:gridCol w="1728075"/>
                <a:gridCol w="2997150"/>
                <a:gridCol w="1689375"/>
              </a:tblGrid>
              <a:tr h="293550">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Archana Gangwar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Trainee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3"/>
                        </a:rPr>
                        <a:t>archana@csc.gov.in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9643197606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Ankit Chauhan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4"/>
                        </a:rPr>
                        <a:t>ankit.chauhan@csc.gov.in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8285752332</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Sefali Bharti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sefali.bharti@csc.gov.in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8285752332</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Alka Pandey</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alka.pandey@csc.gov.in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9953415223</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Ashutosh Kumar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Assistant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ashutosh.kumar@csc.gov.in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7042665562</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Swati Tyagi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Assistant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swati.tyagi@csc.gov.in </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9871140127</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Sachin pal Singh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sachinpal.singh79@nic.in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9760287973</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Monidipa Sen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Manager- Logistics</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monidipa@csc.gov.in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9711870494</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355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Rajesh Seth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HOD</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rajesh.seth@csc.gov.in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9810216196</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91" name="Google Shape;591;p78"/>
          <p:cNvSpPr/>
          <p:nvPr/>
        </p:nvSpPr>
        <p:spPr>
          <a:xfrm>
            <a:off x="392514" y="857232"/>
            <a:ext cx="8466138" cy="1205868"/>
          </a:xfrm>
          <a:prstGeom prst="rect">
            <a:avLst/>
          </a:prstGeom>
          <a:noFill/>
          <a:ln>
            <a:noFill/>
          </a:ln>
        </p:spPr>
        <p:txBody>
          <a:bodyPr anchorCtr="0" anchor="t" bIns="25600" lIns="51200" spcFirstLastPara="1" rIns="51200" wrap="square" tIns="25600">
            <a:noAutofit/>
          </a:bodyPr>
          <a:lstStyle/>
          <a:p>
            <a:pPr indent="0" lvl="0" marL="0" marR="0" rtl="0" algn="l">
              <a:spcBef>
                <a:spcPts val="0"/>
              </a:spcBef>
              <a:spcAft>
                <a:spcPts val="0"/>
              </a:spcAft>
              <a:buNone/>
            </a:pPr>
            <a:r>
              <a:rPr b="1" lang="en-IN" sz="1500">
                <a:solidFill>
                  <a:schemeClr val="dk1"/>
                </a:solidFill>
                <a:latin typeface="Calibri"/>
                <a:ea typeface="Calibri"/>
                <a:cs typeface="Calibri"/>
                <a:sym typeface="Calibri"/>
              </a:rPr>
              <a:t>Video Guide:</a:t>
            </a:r>
            <a:endParaRPr sz="1500">
              <a:solidFill>
                <a:schemeClr val="dk1"/>
              </a:solidFill>
              <a:latin typeface="Arial"/>
              <a:ea typeface="Arial"/>
              <a:cs typeface="Arial"/>
              <a:sym typeface="Arial"/>
            </a:endParaRPr>
          </a:p>
          <a:p>
            <a:pPr indent="-95250" lvl="0" marL="0" marR="0" rtl="0" algn="l">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https://www.youtube.com/watch?v=wPO4ZNrziO0</a:t>
            </a:r>
            <a:endParaRPr sz="1500">
              <a:solidFill>
                <a:schemeClr val="dk1"/>
              </a:solidFill>
              <a:latin typeface="Arial"/>
              <a:ea typeface="Arial"/>
              <a:cs typeface="Arial"/>
              <a:sym typeface="Arial"/>
            </a:endParaRPr>
          </a:p>
          <a:p>
            <a:pPr indent="-95250" lvl="0" marL="0" marR="0" rtl="0" algn="l">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https://www.youtube.com/watch?v=JNKa85a44PY </a:t>
            </a:r>
            <a:endParaRPr sz="1500">
              <a:solidFill>
                <a:schemeClr val="dk1"/>
              </a:solidFill>
              <a:latin typeface="Arial"/>
              <a:ea typeface="Arial"/>
              <a:cs typeface="Arial"/>
              <a:sym typeface="Arial"/>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79"/>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4.20	Wifi Choupal</a:t>
            </a:r>
            <a:endParaRPr sz="3800">
              <a:solidFill>
                <a:srgbClr val="002060"/>
              </a:solidFill>
              <a:latin typeface="Jim Nightshade"/>
              <a:ea typeface="Jim Nightshade"/>
              <a:cs typeface="Jim Nightshade"/>
              <a:sym typeface="Jim Nightshade"/>
            </a:endParaRPr>
          </a:p>
        </p:txBody>
      </p:sp>
      <p:sp>
        <p:nvSpPr>
          <p:cNvPr id="597" name="Google Shape;597;p79"/>
          <p:cNvSpPr/>
          <p:nvPr/>
        </p:nvSpPr>
        <p:spPr>
          <a:xfrm>
            <a:off x="356793" y="1190610"/>
            <a:ext cx="8466137" cy="3052528"/>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b="1" i="1" lang="en-IN" sz="1500">
                <a:solidFill>
                  <a:schemeClr val="dk1"/>
                </a:solidFill>
                <a:latin typeface="Calibri"/>
                <a:ea typeface="Calibri"/>
                <a:cs typeface="Calibri"/>
                <a:sym typeface="Calibri"/>
              </a:rPr>
              <a:t>CSC Wi-Fi Choupal Services India Private Limited</a:t>
            </a:r>
            <a:r>
              <a:rPr lang="en-IN" sz="1500">
                <a:solidFill>
                  <a:schemeClr val="dk1"/>
                </a:solidFill>
                <a:latin typeface="Calibri"/>
                <a:ea typeface="Calibri"/>
                <a:cs typeface="Calibri"/>
                <a:sym typeface="Calibri"/>
              </a:rPr>
              <a:t> is a subsidiary incorporated under Companies Act 2013 by CSC e Governance Services India Limited, a special purpose vehicle (SPV) set up by Ministry of Electronics and Information Technology, Government of India to enable internet connectivity at Gram Panchayat.</a:t>
            </a:r>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To realize the vision of Digital India programme into digitally empowered society and knowledge economy CSC Wi-Fi Choupal was introduced to enable last mile delivery of internet connectivity through Wi-Fi/Wireless and bridge the urban rural divide.</a:t>
            </a:r>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a:p>
            <a:pPr indent="0" lvl="0" marL="0" marR="0" rtl="0" algn="l">
              <a:spcBef>
                <a:spcPts val="0"/>
              </a:spcBef>
              <a:spcAft>
                <a:spcPts val="0"/>
              </a:spcAft>
              <a:buNone/>
            </a:pPr>
            <a:r>
              <a:rPr lang="en-IN" sz="1500">
                <a:solidFill>
                  <a:schemeClr val="dk1"/>
                </a:solidFill>
                <a:latin typeface="Calibri"/>
                <a:ea typeface="Calibri"/>
                <a:cs typeface="Calibri"/>
                <a:sym typeface="Calibri"/>
              </a:rPr>
              <a:t>CSC Wi-Fi Choupal initiative encapsulates enabling of Wi-Fi Service in 2.5 lakh Gram Panchayat by deploying low cost infrastructure thereby delivering services at an affordable price and reliable access of internet. CSC Wi-Fi Choupal makes requisite policy for facilitating internet service by integrating it with BharatNet end point/or any other service providers at Gram Panchayats (GP) providing last mile connectivity.</a:t>
            </a:r>
            <a:endParaRPr sz="1500">
              <a:solidFill>
                <a:schemeClr val="dk1"/>
              </a:solidFill>
              <a:latin typeface="Arial"/>
              <a:ea typeface="Arial"/>
              <a:cs typeface="Arial"/>
              <a:sym typeface="Arial"/>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
        <p:nvSpPr>
          <p:cNvPr id="598" name="Google Shape;598;p79"/>
          <p:cNvSpPr/>
          <p:nvPr/>
        </p:nvSpPr>
        <p:spPr>
          <a:xfrm>
            <a:off x="428236" y="4214818"/>
            <a:ext cx="8394693" cy="2129198"/>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lang="en-IN" sz="1500">
                <a:solidFill>
                  <a:schemeClr val="dk1"/>
                </a:solidFill>
                <a:latin typeface="Calibri"/>
                <a:ea typeface="Calibri"/>
                <a:cs typeface="Calibri"/>
                <a:sym typeface="Calibri"/>
              </a:rPr>
              <a:t>Wi-Fi Choupal essentially facilitates a Service Delivery ecosystem which can be used to deliver the following services:-</a:t>
            </a:r>
            <a:endParaRPr sz="1500">
              <a:solidFill>
                <a:schemeClr val="dk1"/>
              </a:solidFill>
              <a:latin typeface="Arial"/>
              <a:ea typeface="Arial"/>
              <a:cs typeface="Arial"/>
              <a:sym typeface="Arial"/>
            </a:endParaRPr>
          </a:p>
          <a:p>
            <a:pPr indent="-95250" lvl="0" marL="0"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Hi Speed Internet Access across village </a:t>
            </a:r>
            <a:endParaRPr sz="1500">
              <a:solidFill>
                <a:schemeClr val="dk1"/>
              </a:solidFill>
              <a:latin typeface="Calibri"/>
              <a:ea typeface="Calibri"/>
              <a:cs typeface="Calibri"/>
              <a:sym typeface="Calibri"/>
            </a:endParaRPr>
          </a:p>
          <a:p>
            <a:pPr indent="-95250" lvl="0" marL="0"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Free Wi-Fi calling solution </a:t>
            </a:r>
            <a:endParaRPr sz="1500">
              <a:solidFill>
                <a:schemeClr val="dk1"/>
              </a:solidFill>
              <a:latin typeface="Calibri"/>
              <a:ea typeface="Calibri"/>
              <a:cs typeface="Calibri"/>
              <a:sym typeface="Calibri"/>
            </a:endParaRPr>
          </a:p>
          <a:p>
            <a:pPr indent="-95250" lvl="0" marL="0"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Video Calling between local Smartphone possible without using telecom billing</a:t>
            </a:r>
            <a:endParaRPr sz="1500">
              <a:solidFill>
                <a:schemeClr val="dk1"/>
              </a:solidFill>
              <a:latin typeface="Calibri"/>
              <a:ea typeface="Calibri"/>
              <a:cs typeface="Calibri"/>
              <a:sym typeface="Calibri"/>
            </a:endParaRPr>
          </a:p>
          <a:p>
            <a:pPr indent="-95250" lvl="0" marL="0"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Streaming of Audio/Video Content (entertainment, edutainment and infotainment) over Smartphone and Tablets</a:t>
            </a:r>
            <a:endParaRPr sz="1500">
              <a:solidFill>
                <a:schemeClr val="dk1"/>
              </a:solidFill>
              <a:latin typeface="Calibri"/>
              <a:ea typeface="Calibri"/>
              <a:cs typeface="Calibri"/>
              <a:sym typeface="Calibri"/>
            </a:endParaRPr>
          </a:p>
          <a:p>
            <a:pPr indent="-95250" lvl="0" marL="0" marR="0" rtl="0" algn="l">
              <a:spcBef>
                <a:spcPts val="0"/>
              </a:spcBef>
              <a:spcAft>
                <a:spcPts val="0"/>
              </a:spcAft>
              <a:buClr>
                <a:schemeClr val="dk1"/>
              </a:buClr>
              <a:buSzPts val="1500"/>
              <a:buFont typeface="Calibri"/>
              <a:buChar char="•"/>
            </a:pPr>
            <a:r>
              <a:rPr lang="en-IN" sz="1500">
                <a:solidFill>
                  <a:schemeClr val="dk1"/>
                </a:solidFill>
                <a:latin typeface="Calibri"/>
                <a:ea typeface="Calibri"/>
                <a:cs typeface="Calibri"/>
                <a:sym typeface="Calibri"/>
              </a:rPr>
              <a:t>Mobile Commerce</a:t>
            </a:r>
            <a:endParaRPr sz="1500">
              <a:solidFill>
                <a:schemeClr val="dk1"/>
              </a:solidFill>
              <a:latin typeface="Arial"/>
              <a:ea typeface="Arial"/>
              <a:cs typeface="Arial"/>
              <a:sym typeface="Arial"/>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descr="Wifi_Poster" id="603" name="Google Shape;603;p80"/>
          <p:cNvPicPr preferRelativeResize="0"/>
          <p:nvPr/>
        </p:nvPicPr>
        <p:blipFill rotWithShape="1">
          <a:blip r:embed="rId3">
            <a:alphaModFix/>
          </a:blip>
          <a:srcRect b="0" l="0" r="0" t="0"/>
          <a:stretch/>
        </p:blipFill>
        <p:spPr>
          <a:xfrm>
            <a:off x="5143504" y="761982"/>
            <a:ext cx="3787758" cy="2798007"/>
          </a:xfrm>
          <a:prstGeom prst="rect">
            <a:avLst/>
          </a:prstGeom>
          <a:noFill/>
          <a:ln>
            <a:noFill/>
          </a:ln>
        </p:spPr>
      </p:pic>
      <p:graphicFrame>
        <p:nvGraphicFramePr>
          <p:cNvPr id="604" name="Google Shape;604;p80"/>
          <p:cNvGraphicFramePr/>
          <p:nvPr/>
        </p:nvGraphicFramePr>
        <p:xfrm>
          <a:off x="356792" y="3748948"/>
          <a:ext cx="3000000" cy="3000000"/>
        </p:xfrm>
        <a:graphic>
          <a:graphicData uri="http://schemas.openxmlformats.org/drawingml/2006/table">
            <a:tbl>
              <a:tblPr>
                <a:noFill/>
                <a:tableStyleId>{0AEACC23-69DB-4D34-91F7-CE8C386102AC}</a:tableStyleId>
              </a:tblPr>
              <a:tblGrid>
                <a:gridCol w="1950400"/>
                <a:gridCol w="1702175"/>
                <a:gridCol w="2952200"/>
                <a:gridCol w="1789925"/>
              </a:tblGrid>
              <a:tr h="260900">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Name</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Designation</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Email Id</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c>
                  <a:txBody>
                    <a:bodyPr/>
                    <a:lstStyle/>
                    <a:p>
                      <a:pPr indent="0" lvl="0" marL="0" marR="0" rtl="0" algn="ctr">
                        <a:lnSpc>
                          <a:spcPct val="107000"/>
                        </a:lnSpc>
                        <a:spcBef>
                          <a:spcPts val="0"/>
                        </a:spcBef>
                        <a:spcAft>
                          <a:spcPts val="0"/>
                        </a:spcAft>
                        <a:buNone/>
                      </a:pPr>
                      <a:r>
                        <a:rPr b="1" lang="en-IN" sz="1500" u="none" cap="none" strike="noStrike">
                          <a:solidFill>
                            <a:srgbClr val="000000"/>
                          </a:solidFill>
                          <a:latin typeface="Calibri"/>
                          <a:ea typeface="Calibri"/>
                          <a:cs typeface="Calibri"/>
                          <a:sym typeface="Calibri"/>
                        </a:rPr>
                        <a:t>Contact</a:t>
                      </a:r>
                      <a:endParaRPr sz="1500" u="none" cap="none" strike="noStrike">
                        <a:latin typeface="Calibri"/>
                        <a:ea typeface="Calibri"/>
                        <a:cs typeface="Calibri"/>
                        <a:sym typeface="Calibri"/>
                      </a:endParaRPr>
                    </a:p>
                  </a:txBody>
                  <a:tcPr marT="0" marB="0" marR="34300" marL="343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2EFD9"/>
                    </a:solidFill>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Shivendra Singh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shivendra.singh90@nic.in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9958706859</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Vishal Batra</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vishal.batra97@nic.in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8571854229</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Ashive Tyagi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ashive.tyagi@csc.gov.in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9717276683</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Jyoti Rani</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Senior Executive</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4"/>
                        </a:rPr>
                        <a:t>jyoti.rani@csc.gov.in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7532030643</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RishabhBhalaik</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Assistant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rishabh.bhalaik@csc.gov.in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9971946425</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Madhur Kumar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Assistant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madhur.kumar@csc.gov.in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9971875999</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Gaurav Kumar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Project Manager</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5"/>
                        </a:rPr>
                        <a:t>gaurav.k12@nic.in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8468869333</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Pankaj Dang</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CTO</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6"/>
                        </a:rPr>
                        <a:t>pankaj.dang@csc.gov.in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9899976819</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60900">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Abhishek Singh</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COO</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sng" cap="none" strike="noStrike">
                          <a:solidFill>
                            <a:schemeClr val="hlink"/>
                          </a:solidFill>
                          <a:latin typeface="Calibri"/>
                          <a:ea typeface="Calibri"/>
                          <a:cs typeface="Calibri"/>
                          <a:sym typeface="Calibri"/>
                          <a:hlinkClick r:id="rId7"/>
                        </a:rPr>
                        <a:t>abhishek.singh@csc.gov.in</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7000"/>
                        </a:lnSpc>
                        <a:spcBef>
                          <a:spcPts val="0"/>
                        </a:spcBef>
                        <a:spcAft>
                          <a:spcPts val="0"/>
                        </a:spcAft>
                        <a:buNone/>
                      </a:pPr>
                      <a:r>
                        <a:rPr lang="en-IN" sz="1500" u="none" cap="none" strike="noStrike">
                          <a:latin typeface="Calibri"/>
                          <a:ea typeface="Calibri"/>
                          <a:cs typeface="Calibri"/>
                          <a:sym typeface="Calibri"/>
                        </a:rPr>
                        <a:t>9953858615</a:t>
                      </a:r>
                      <a:endParaRPr sz="1500" u="none" cap="none" strike="noStrike">
                        <a:latin typeface="Calibri"/>
                        <a:ea typeface="Calibri"/>
                        <a:cs typeface="Calibri"/>
                        <a:sym typeface="Calibri"/>
                      </a:endParaRPr>
                    </a:p>
                  </a:txBody>
                  <a:tcPr marT="0" marB="0" marR="34300" marL="343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605" name="Google Shape;605;p80"/>
          <p:cNvSpPr/>
          <p:nvPr/>
        </p:nvSpPr>
        <p:spPr>
          <a:xfrm>
            <a:off x="285348" y="904858"/>
            <a:ext cx="5394037" cy="2129198"/>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b="1" lang="en-IN" sz="1500">
                <a:solidFill>
                  <a:schemeClr val="dk1"/>
                </a:solidFill>
                <a:latin typeface="Calibri"/>
                <a:ea typeface="Calibri"/>
                <a:cs typeface="Calibri"/>
                <a:sym typeface="Calibri"/>
              </a:rPr>
              <a:t>Video Guide:</a:t>
            </a:r>
            <a:endParaRPr sz="1500">
              <a:solidFill>
                <a:schemeClr val="dk1"/>
              </a:solidFill>
              <a:latin typeface="Arial"/>
              <a:ea typeface="Arial"/>
              <a:cs typeface="Arial"/>
              <a:sym typeface="Arial"/>
            </a:endParaRPr>
          </a:p>
          <a:p>
            <a:pPr indent="-95250" lvl="0" marL="0" marR="0" rtl="0" algn="l">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https://www.youtube.com/watch?v=A15L516ayV8</a:t>
            </a:r>
            <a:endParaRPr sz="1500">
              <a:solidFill>
                <a:schemeClr val="dk1"/>
              </a:solidFill>
              <a:latin typeface="Arial"/>
              <a:ea typeface="Arial"/>
              <a:cs typeface="Arial"/>
              <a:sym typeface="Arial"/>
            </a:endParaRPr>
          </a:p>
          <a:p>
            <a:pPr indent="-95250" lvl="0" marL="0" marR="0" rtl="0" algn="l">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https://www.youtube.com/watch?v=mnMQP_rQzV0 </a:t>
            </a:r>
            <a:endParaRPr sz="1500">
              <a:solidFill>
                <a:schemeClr val="dk1"/>
              </a:solidFill>
              <a:latin typeface="Arial"/>
              <a:ea typeface="Arial"/>
              <a:cs typeface="Arial"/>
              <a:sym typeface="Arial"/>
            </a:endParaRPr>
          </a:p>
          <a:p>
            <a:pPr indent="-95250" lvl="0" marL="0" marR="0" rtl="0" algn="l">
              <a:spcBef>
                <a:spcPts val="0"/>
              </a:spcBef>
              <a:spcAft>
                <a:spcPts val="0"/>
              </a:spcAft>
              <a:buClr>
                <a:srgbClr val="0563C1"/>
              </a:buClr>
              <a:buSzPts val="1500"/>
              <a:buFont typeface="Calibri"/>
              <a:buChar char="•"/>
            </a:pPr>
            <a:r>
              <a:rPr lang="en-IN" sz="1500" u="sng">
                <a:solidFill>
                  <a:srgbClr val="0563C1"/>
                </a:solidFill>
                <a:latin typeface="Calibri"/>
                <a:ea typeface="Calibri"/>
                <a:cs typeface="Calibri"/>
                <a:sym typeface="Calibri"/>
              </a:rPr>
              <a:t>https://www.youtube.com/watch?v=C7Ckv37eI9A</a:t>
            </a:r>
            <a:endParaRPr sz="1500">
              <a:solidFill>
                <a:schemeClr val="dk1"/>
              </a:solidFill>
              <a:latin typeface="Arial"/>
              <a:ea typeface="Arial"/>
              <a:cs typeface="Arial"/>
              <a:sym typeface="Arial"/>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Manual Guide:</a:t>
            </a:r>
            <a:endParaRPr sz="1500">
              <a:solidFill>
                <a:schemeClr val="dk1"/>
              </a:solidFill>
              <a:latin typeface="Arial"/>
              <a:ea typeface="Arial"/>
              <a:cs typeface="Arial"/>
              <a:sym typeface="Arial"/>
            </a:endParaRPr>
          </a:p>
          <a:p>
            <a:pPr indent="-95250" lvl="0" marL="0" marR="0" rtl="0" algn="l">
              <a:spcBef>
                <a:spcPts val="0"/>
              </a:spcBef>
              <a:spcAft>
                <a:spcPts val="0"/>
              </a:spcAft>
              <a:buClr>
                <a:schemeClr val="dk1"/>
              </a:buClr>
              <a:buSzPts val="1500"/>
              <a:buFont typeface="Calibri"/>
              <a:buChar char="•"/>
            </a:pPr>
            <a:r>
              <a:rPr lang="en-IN" sz="1500" u="sng">
                <a:solidFill>
                  <a:schemeClr val="hlink"/>
                </a:solidFill>
                <a:latin typeface="Calibri"/>
                <a:ea typeface="Calibri"/>
                <a:cs typeface="Calibri"/>
                <a:sym typeface="Calibri"/>
                <a:hlinkClick r:id="rId8"/>
              </a:rPr>
              <a:t>https://drive.google.com/file/d/19anpXP8t83x3pEajsouK9SL2FJkjjQ9t/view?usp=sharing</a:t>
            </a:r>
            <a:endParaRPr sz="1500">
              <a:solidFill>
                <a:schemeClr val="dk1"/>
              </a:solidFill>
              <a:latin typeface="Arial"/>
              <a:ea typeface="Arial"/>
              <a:cs typeface="Arial"/>
              <a:sym typeface="Arial"/>
            </a:endParaRPr>
          </a:p>
          <a:p>
            <a:pPr indent="0" lvl="0" marL="0" marR="0" rtl="0" algn="l">
              <a:spcBef>
                <a:spcPts val="0"/>
              </a:spcBef>
              <a:spcAft>
                <a:spcPts val="0"/>
              </a:spcAft>
              <a:buNone/>
            </a:pPr>
            <a:r>
              <a:rPr b="1" lang="en-IN" sz="1500">
                <a:solidFill>
                  <a:schemeClr val="dk1"/>
                </a:solidFill>
                <a:latin typeface="Calibri"/>
                <a:ea typeface="Calibri"/>
                <a:cs typeface="Calibri"/>
                <a:sym typeface="Calibri"/>
              </a:rPr>
              <a:t>Point of Contact:</a:t>
            </a:r>
            <a:endParaRPr sz="1500">
              <a:solidFill>
                <a:schemeClr val="dk1"/>
              </a:solidFill>
              <a:latin typeface="Arial"/>
              <a:ea typeface="Arial"/>
              <a:cs typeface="Arial"/>
              <a:sym typeface="Arial"/>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81"/>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4.21	New Services</a:t>
            </a:r>
            <a:endParaRPr/>
          </a:p>
        </p:txBody>
      </p:sp>
      <p:sp>
        <p:nvSpPr>
          <p:cNvPr id="611" name="Google Shape;611;p81"/>
          <p:cNvSpPr/>
          <p:nvPr/>
        </p:nvSpPr>
        <p:spPr>
          <a:xfrm>
            <a:off x="321070" y="1060063"/>
            <a:ext cx="8429987" cy="744203"/>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lang="en-IN" sz="1500">
                <a:solidFill>
                  <a:schemeClr val="dk1"/>
                </a:solidFill>
                <a:latin typeface="Calibri"/>
                <a:ea typeface="Calibri"/>
                <a:cs typeface="Calibri"/>
                <a:sym typeface="Calibri"/>
              </a:rPr>
              <a:t>CSC SPV is taking necessary steps to increase the number of services on DigiSeva portal which can help VLEs to generate maximum revenue.</a:t>
            </a:r>
            <a:endParaRPr sz="1500">
              <a:solidFill>
                <a:schemeClr val="dk1"/>
              </a:solidFill>
              <a:latin typeface="Arial"/>
              <a:ea typeface="Arial"/>
              <a:cs typeface="Arial"/>
              <a:sym typeface="Arial"/>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p:txBody>
      </p:sp>
      <p:pic>
        <p:nvPicPr>
          <p:cNvPr id="612" name="Google Shape;612;p81"/>
          <p:cNvPicPr preferRelativeResize="0"/>
          <p:nvPr/>
        </p:nvPicPr>
        <p:blipFill rotWithShape="1">
          <a:blip r:embed="rId3">
            <a:alphaModFix/>
          </a:blip>
          <a:srcRect b="0" l="0" r="0" t="0"/>
          <a:stretch/>
        </p:blipFill>
        <p:spPr>
          <a:xfrm>
            <a:off x="1071234" y="2671248"/>
            <a:ext cx="6828708" cy="3091393"/>
          </a:xfrm>
          <a:prstGeom prst="rect">
            <a:avLst/>
          </a:prstGeom>
          <a:noFill/>
          <a:ln>
            <a:noFill/>
          </a:ln>
        </p:spPr>
      </p:pic>
      <p:sp>
        <p:nvSpPr>
          <p:cNvPr id="613" name="Google Shape;613;p81"/>
          <p:cNvSpPr/>
          <p:nvPr/>
        </p:nvSpPr>
        <p:spPr>
          <a:xfrm>
            <a:off x="321070" y="1774443"/>
            <a:ext cx="8394693" cy="975036"/>
          </a:xfrm>
          <a:prstGeom prst="rect">
            <a:avLst/>
          </a:prstGeom>
          <a:noFill/>
          <a:ln>
            <a:noFill/>
          </a:ln>
        </p:spPr>
        <p:txBody>
          <a:bodyPr anchorCtr="0" anchor="ctr" bIns="25600" lIns="51200" spcFirstLastPara="1" rIns="51200" wrap="square" tIns="25600">
            <a:noAutofit/>
          </a:bodyPr>
          <a:lstStyle/>
          <a:p>
            <a:pPr indent="0" lvl="0" marL="0" marR="0" rtl="0" algn="just">
              <a:spcBef>
                <a:spcPts val="0"/>
              </a:spcBef>
              <a:spcAft>
                <a:spcPts val="0"/>
              </a:spcAft>
              <a:buNone/>
            </a:pPr>
            <a:r>
              <a:rPr lang="en-IN" sz="1500">
                <a:solidFill>
                  <a:schemeClr val="dk1"/>
                </a:solidFill>
                <a:latin typeface="Calibri"/>
                <a:ea typeface="Calibri"/>
                <a:cs typeface="Calibri"/>
                <a:sym typeface="Calibri"/>
              </a:rPr>
              <a:t>VLE can check the newly arrived services in the dashboard after login to digitalseva.csc.gov.in (as shown in the below screenshot). After the launch of new service a mail will be sent on Digi Mail along with the guide or manual. The information on new services will also published in Newsletters and in different whatsup groups.</a:t>
            </a:r>
            <a:endParaRPr sz="1500">
              <a:solidFill>
                <a:schemeClr val="dk1"/>
              </a:solidFill>
              <a:latin typeface="Arial"/>
              <a:ea typeface="Arial"/>
              <a:cs typeface="Arial"/>
              <a:sym typeface="Arial"/>
            </a:endParaRPr>
          </a:p>
        </p:txBody>
      </p:sp>
      <p:sp>
        <p:nvSpPr>
          <p:cNvPr id="614" name="Google Shape;614;p81"/>
          <p:cNvSpPr/>
          <p:nvPr/>
        </p:nvSpPr>
        <p:spPr>
          <a:xfrm>
            <a:off x="2214341" y="5953143"/>
            <a:ext cx="5580424" cy="513371"/>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b="1" i="1" lang="en-IN" sz="1500" u="sng">
                <a:solidFill>
                  <a:schemeClr val="dk1"/>
                </a:solidFill>
                <a:latin typeface="Calibri"/>
                <a:ea typeface="Calibri"/>
                <a:cs typeface="Calibri"/>
                <a:sym typeface="Calibri"/>
              </a:rPr>
              <a:t>All manuals guides or new services will also be avilable at below link;</a:t>
            </a:r>
            <a:endParaRPr sz="1500" u="sng">
              <a:solidFill>
                <a:schemeClr val="hlink"/>
              </a:solidFill>
              <a:latin typeface="Arial"/>
              <a:ea typeface="Arial"/>
              <a:cs typeface="Arial"/>
              <a:sym typeface="Arial"/>
              <a:hlinkClick r:id="rId4"/>
            </a:endParaRPr>
          </a:p>
          <a:p>
            <a:pPr indent="0" lvl="0" marL="0" marR="0" rtl="0" algn="l">
              <a:spcBef>
                <a:spcPts val="0"/>
              </a:spcBef>
              <a:spcAft>
                <a:spcPts val="0"/>
              </a:spcAft>
              <a:buNone/>
            </a:pPr>
            <a:r>
              <a:rPr lang="en-IN" sz="1500" u="sng">
                <a:solidFill>
                  <a:schemeClr val="hlink"/>
                </a:solidFill>
                <a:latin typeface="Arial"/>
                <a:ea typeface="Arial"/>
                <a:cs typeface="Arial"/>
                <a:sym typeface="Arial"/>
                <a:hlinkClick r:id="rId5"/>
              </a:rPr>
              <a:t>http://vlebazaar.csc.gov.in/csc-manual</a:t>
            </a:r>
            <a:r>
              <a:rPr lang="en-IN" sz="1500">
                <a:solidFill>
                  <a:schemeClr val="dk1"/>
                </a:solidFill>
                <a:latin typeface="Arial"/>
                <a:ea typeface="Arial"/>
                <a:cs typeface="Arial"/>
                <a:sym typeface="Arial"/>
              </a:rPr>
              <a:t>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82"/>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420"/>
              <a:buFont typeface="Jim Nightshade"/>
              <a:buNone/>
            </a:pPr>
            <a:r>
              <a:rPr lang="en-IN" sz="3420">
                <a:solidFill>
                  <a:srgbClr val="002060"/>
                </a:solidFill>
                <a:latin typeface="Jim Nightshade"/>
                <a:ea typeface="Jim Nightshade"/>
                <a:cs typeface="Jim Nightshade"/>
                <a:sym typeface="Jim Nightshade"/>
              </a:rPr>
              <a:t>4.22	Helpdesk and Ticket Generation</a:t>
            </a:r>
            <a:endParaRPr/>
          </a:p>
        </p:txBody>
      </p:sp>
      <p:sp>
        <p:nvSpPr>
          <p:cNvPr id="620" name="Google Shape;620;p82"/>
          <p:cNvSpPr/>
          <p:nvPr/>
        </p:nvSpPr>
        <p:spPr>
          <a:xfrm>
            <a:off x="428236" y="1285861"/>
            <a:ext cx="5215427" cy="4252856"/>
          </a:xfrm>
          <a:prstGeom prst="rect">
            <a:avLst/>
          </a:prstGeom>
          <a:noFill/>
          <a:ln>
            <a:noFill/>
          </a:ln>
        </p:spPr>
        <p:txBody>
          <a:bodyPr anchorCtr="0" anchor="ctr" bIns="25600" lIns="51200" spcFirstLastPara="1" rIns="51200" wrap="square" tIns="25600">
            <a:noAutofit/>
          </a:bodyPr>
          <a:lstStyle/>
          <a:p>
            <a:pPr indent="0" lvl="0" marL="0" marR="0" rtl="0" algn="l">
              <a:spcBef>
                <a:spcPts val="0"/>
              </a:spcBef>
              <a:spcAft>
                <a:spcPts val="0"/>
              </a:spcAft>
              <a:buNone/>
            </a:pPr>
            <a:r>
              <a:rPr lang="en-IN" sz="1300">
                <a:solidFill>
                  <a:schemeClr val="dk1"/>
                </a:solidFill>
                <a:latin typeface="Calibri"/>
                <a:ea typeface="Calibri"/>
                <a:cs typeface="Calibri"/>
                <a:sym typeface="Calibri"/>
              </a:rPr>
              <a:t>For any problems or queries related to the portal, you may raise a ticket and we will ensure that you receive a solution of the same as described below:</a:t>
            </a:r>
            <a:endParaRPr/>
          </a:p>
          <a:p>
            <a:pPr indent="256032" lvl="0" marL="0" marR="0" rtl="0" algn="l">
              <a:spcBef>
                <a:spcPts val="0"/>
              </a:spcBef>
              <a:spcAft>
                <a:spcPts val="0"/>
              </a:spcAft>
              <a:buNone/>
            </a:pPr>
            <a:r>
              <a:t/>
            </a:r>
            <a:endParaRPr sz="1300">
              <a:solidFill>
                <a:schemeClr val="dk1"/>
              </a:solidFill>
              <a:latin typeface="Arial"/>
              <a:ea typeface="Arial"/>
              <a:cs typeface="Arial"/>
              <a:sym typeface="Arial"/>
            </a:endParaRPr>
          </a:p>
          <a:p>
            <a:pPr indent="-256032" lvl="0" marL="256032"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Mention the appropriate “Subject” of the query and should be minimum 3 characters long.</a:t>
            </a:r>
            <a:endParaRPr sz="1300">
              <a:solidFill>
                <a:schemeClr val="dk1"/>
              </a:solidFill>
              <a:latin typeface="Arial"/>
              <a:ea typeface="Arial"/>
              <a:cs typeface="Arial"/>
              <a:sym typeface="Arial"/>
            </a:endParaRPr>
          </a:p>
          <a:p>
            <a:pPr indent="-256032" lvl="0" marL="256032"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Select the “Category” of which your query belongs to from the drop down.</a:t>
            </a:r>
            <a:endParaRPr sz="1300">
              <a:solidFill>
                <a:schemeClr val="dk1"/>
              </a:solidFill>
              <a:latin typeface="Arial"/>
              <a:ea typeface="Arial"/>
              <a:cs typeface="Arial"/>
              <a:sym typeface="Arial"/>
            </a:endParaRPr>
          </a:p>
          <a:p>
            <a:pPr indent="-256032" lvl="0" marL="256032"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Select the “Product / Service” of which your query belongs to from the drop down.</a:t>
            </a:r>
            <a:endParaRPr sz="1300">
              <a:solidFill>
                <a:schemeClr val="dk1"/>
              </a:solidFill>
              <a:latin typeface="Arial"/>
              <a:ea typeface="Arial"/>
              <a:cs typeface="Arial"/>
              <a:sym typeface="Arial"/>
            </a:endParaRPr>
          </a:p>
          <a:p>
            <a:pPr indent="-256032" lvl="0" marL="256032" marR="0" rtl="0" algn="l">
              <a:spcBef>
                <a:spcPts val="0"/>
              </a:spcBef>
              <a:spcAft>
                <a:spcPts val="0"/>
              </a:spcAft>
              <a:buClr>
                <a:schemeClr val="dk1"/>
              </a:buClr>
              <a:buSzPts val="1300"/>
              <a:buFont typeface="Calibri"/>
              <a:buChar char="•"/>
            </a:pPr>
            <a:r>
              <a:rPr lang="en-IN" sz="1300">
                <a:solidFill>
                  <a:schemeClr val="dk1"/>
                </a:solidFill>
                <a:latin typeface="Calibri"/>
                <a:ea typeface="Calibri"/>
                <a:cs typeface="Calibri"/>
                <a:sym typeface="Calibri"/>
              </a:rPr>
              <a:t>Write the descriptive description of the query/issue in the “Message” box. It should be minimum 12 characters long.</a:t>
            </a:r>
            <a:endParaRPr sz="1300">
              <a:solidFill>
                <a:schemeClr val="dk1"/>
              </a:solidFill>
              <a:latin typeface="Arial"/>
              <a:ea typeface="Arial"/>
              <a:cs typeface="Arial"/>
              <a:sym typeface="Arial"/>
            </a:endParaRPr>
          </a:p>
          <a:p>
            <a:pPr indent="256032" lvl="0" marL="0" marR="0" rtl="0" algn="l">
              <a:spcBef>
                <a:spcPts val="0"/>
              </a:spcBef>
              <a:spcAft>
                <a:spcPts val="0"/>
              </a:spcAft>
              <a:buNone/>
            </a:pPr>
            <a:r>
              <a:rPr lang="en-IN" sz="1300">
                <a:solidFill>
                  <a:schemeClr val="dk1"/>
                </a:solidFill>
                <a:latin typeface="Calibri"/>
                <a:ea typeface="Calibri"/>
                <a:cs typeface="Calibri"/>
                <a:sym typeface="Calibri"/>
              </a:rPr>
              <a:t>Click on </a:t>
            </a:r>
            <a:r>
              <a:rPr b="1" lang="en-IN" sz="1300">
                <a:solidFill>
                  <a:schemeClr val="dk1"/>
                </a:solidFill>
                <a:latin typeface="Calibri"/>
                <a:ea typeface="Calibri"/>
                <a:cs typeface="Calibri"/>
                <a:sym typeface="Calibri"/>
              </a:rPr>
              <a:t>“Submit”</a:t>
            </a:r>
            <a:r>
              <a:rPr lang="en-IN" sz="1300">
                <a:solidFill>
                  <a:schemeClr val="dk1"/>
                </a:solidFill>
                <a:latin typeface="Calibri"/>
                <a:ea typeface="Calibri"/>
                <a:cs typeface="Calibri"/>
                <a:sym typeface="Calibri"/>
              </a:rPr>
              <a:t>button to generate the ticket.</a:t>
            </a:r>
            <a:endParaRPr/>
          </a:p>
          <a:p>
            <a:pPr indent="256032" lvl="0" marL="0" marR="0" rtl="0" algn="l">
              <a:spcBef>
                <a:spcPts val="0"/>
              </a:spcBef>
              <a:spcAft>
                <a:spcPts val="0"/>
              </a:spcAft>
              <a:buNone/>
            </a:pPr>
            <a:r>
              <a:t/>
            </a:r>
            <a:endParaRPr sz="1300">
              <a:solidFill>
                <a:schemeClr val="dk1"/>
              </a:solidFill>
              <a:latin typeface="Arial"/>
              <a:ea typeface="Arial"/>
              <a:cs typeface="Arial"/>
              <a:sym typeface="Arial"/>
            </a:endParaRPr>
          </a:p>
          <a:p>
            <a:pPr indent="0" lvl="0" marL="0" marR="0" rtl="0" algn="l">
              <a:spcBef>
                <a:spcPts val="0"/>
              </a:spcBef>
              <a:spcAft>
                <a:spcPts val="0"/>
              </a:spcAft>
              <a:buNone/>
            </a:pPr>
            <a:r>
              <a:rPr lang="en-IN" sz="1300">
                <a:solidFill>
                  <a:schemeClr val="dk1"/>
                </a:solidFill>
                <a:latin typeface="Calibri"/>
                <a:ea typeface="Calibri"/>
                <a:cs typeface="Calibri"/>
                <a:sym typeface="Calibri"/>
              </a:rPr>
              <a:t>Incase of any further queries VLE can call from his registered Mobile number at </a:t>
            </a:r>
            <a:r>
              <a:rPr b="1" lang="en-IN" sz="1300">
                <a:solidFill>
                  <a:schemeClr val="dk1"/>
                </a:solidFill>
                <a:latin typeface="Calibri"/>
                <a:ea typeface="Calibri"/>
                <a:cs typeface="Calibri"/>
                <a:sym typeface="Calibri"/>
              </a:rPr>
              <a:t>1800-3000-3468.</a:t>
            </a:r>
            <a:endParaRPr sz="1300">
              <a:solidFill>
                <a:schemeClr val="dk1"/>
              </a:solidFill>
              <a:latin typeface="Arial"/>
              <a:ea typeface="Arial"/>
              <a:cs typeface="Arial"/>
              <a:sym typeface="Arial"/>
            </a:endParaRPr>
          </a:p>
          <a:p>
            <a:pPr indent="0" lvl="0" marL="0" marR="0" rtl="0" algn="l">
              <a:spcBef>
                <a:spcPts val="0"/>
              </a:spcBef>
              <a:spcAft>
                <a:spcPts val="0"/>
              </a:spcAft>
              <a:buNone/>
            </a:pPr>
            <a:r>
              <a:rPr b="1" lang="en-IN" sz="1300">
                <a:solidFill>
                  <a:schemeClr val="dk1"/>
                </a:solidFill>
                <a:latin typeface="Calibri"/>
                <a:ea typeface="Calibri"/>
                <a:cs typeface="Calibri"/>
                <a:sym typeface="Calibri"/>
              </a:rPr>
              <a:t>CSC SPV introduced </a:t>
            </a:r>
            <a:r>
              <a:rPr lang="en-IN" sz="1300">
                <a:solidFill>
                  <a:schemeClr val="dk1"/>
                </a:solidFill>
                <a:latin typeface="Calibri"/>
                <a:ea typeface="Calibri"/>
                <a:cs typeface="Calibri"/>
                <a:sym typeface="Calibri"/>
              </a:rPr>
              <a:t>Digital Seva Portal V2.0 (Beta) comes with enhanced features and more user friendly interface. VLE can check the new features of portal like</a:t>
            </a:r>
            <a:r>
              <a:rPr b="1" lang="en-IN" sz="1300">
                <a:solidFill>
                  <a:schemeClr val="dk1"/>
                </a:solidFill>
                <a:latin typeface="Calibri"/>
                <a:ea typeface="Calibri"/>
                <a:cs typeface="Calibri"/>
                <a:sym typeface="Calibri"/>
              </a:rPr>
              <a:t>account details update, profile update and others</a:t>
            </a:r>
            <a:r>
              <a:rPr lang="en-IN" sz="1300">
                <a:solidFill>
                  <a:schemeClr val="dk1"/>
                </a:solidFill>
                <a:latin typeface="Calibri"/>
                <a:ea typeface="Calibri"/>
                <a:cs typeface="Calibri"/>
                <a:sym typeface="Calibri"/>
              </a:rPr>
              <a:t> at below links.</a:t>
            </a:r>
            <a:endParaRPr/>
          </a:p>
          <a:p>
            <a:pPr indent="256032" lvl="0" marL="0" marR="0" rtl="0" algn="l">
              <a:spcBef>
                <a:spcPts val="0"/>
              </a:spcBef>
              <a:spcAft>
                <a:spcPts val="0"/>
              </a:spcAft>
              <a:buNone/>
            </a:pPr>
            <a:r>
              <a:t/>
            </a:r>
            <a:endParaRPr sz="1300">
              <a:solidFill>
                <a:schemeClr val="dk1"/>
              </a:solidFill>
              <a:latin typeface="Arial"/>
              <a:ea typeface="Arial"/>
              <a:cs typeface="Arial"/>
              <a:sym typeface="Arial"/>
            </a:endParaRPr>
          </a:p>
          <a:p>
            <a:pPr indent="256032" lvl="0" marL="0" marR="0" rtl="0" algn="l">
              <a:spcBef>
                <a:spcPts val="0"/>
              </a:spcBef>
              <a:spcAft>
                <a:spcPts val="0"/>
              </a:spcAft>
              <a:buNone/>
            </a:pPr>
            <a:r>
              <a:rPr lang="en-IN" sz="1300" u="sng">
                <a:solidFill>
                  <a:schemeClr val="hlink"/>
                </a:solidFill>
                <a:latin typeface="Calibri"/>
                <a:ea typeface="Calibri"/>
                <a:cs typeface="Calibri"/>
                <a:sym typeface="Calibri"/>
                <a:hlinkClick r:id="rId3"/>
              </a:rPr>
              <a:t>https://www.youtube.com/watch?v=Df2moGS1mzs&amp;feature=youtu.be</a:t>
            </a:r>
            <a:endParaRPr sz="1300">
              <a:solidFill>
                <a:schemeClr val="dk1"/>
              </a:solidFill>
              <a:latin typeface="Arial"/>
              <a:ea typeface="Arial"/>
              <a:cs typeface="Arial"/>
              <a:sym typeface="Arial"/>
            </a:endParaRPr>
          </a:p>
        </p:txBody>
      </p:sp>
      <p:pic>
        <p:nvPicPr>
          <p:cNvPr id="621" name="Google Shape;621;p82"/>
          <p:cNvPicPr preferRelativeResize="0"/>
          <p:nvPr/>
        </p:nvPicPr>
        <p:blipFill rotWithShape="1">
          <a:blip r:embed="rId4">
            <a:alphaModFix/>
          </a:blip>
          <a:srcRect b="0" l="0" r="0" t="0"/>
          <a:stretch/>
        </p:blipFill>
        <p:spPr>
          <a:xfrm>
            <a:off x="5711526" y="1952615"/>
            <a:ext cx="3432474" cy="30003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0"/>
          <p:cNvSpPr txBox="1"/>
          <p:nvPr>
            <p:ph type="title"/>
          </p:nvPr>
        </p:nvSpPr>
        <p:spPr>
          <a:xfrm>
            <a:off x="457200" y="285736"/>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2.	CSC Institutional Structure</a:t>
            </a:r>
            <a:endParaRPr/>
          </a:p>
        </p:txBody>
      </p:sp>
      <p:pic>
        <p:nvPicPr>
          <p:cNvPr id="188" name="Google Shape;188;p20"/>
          <p:cNvPicPr preferRelativeResize="0"/>
          <p:nvPr/>
        </p:nvPicPr>
        <p:blipFill rotWithShape="1">
          <a:blip r:embed="rId3">
            <a:alphaModFix/>
          </a:blip>
          <a:srcRect b="1628" l="0" r="1852" t="0"/>
          <a:stretch/>
        </p:blipFill>
        <p:spPr>
          <a:xfrm>
            <a:off x="928663" y="862337"/>
            <a:ext cx="7572427" cy="549562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pic>
        <p:nvPicPr>
          <p:cNvPr descr="C:\Users\Sarthik\AppData\Local\Microsoft\Windows\INetCache\Content.Word\operational_Manual_Back_1.jpg" id="626" name="Google Shape;626;p83"/>
          <p:cNvPicPr preferRelativeResize="0"/>
          <p:nvPr/>
        </p:nvPicPr>
        <p:blipFill rotWithShape="1">
          <a:blip r:embed="rId3">
            <a:alphaModFix/>
          </a:blip>
          <a:srcRect b="8502" l="16890" r="10268" t="71418"/>
          <a:stretch/>
        </p:blipFill>
        <p:spPr>
          <a:xfrm>
            <a:off x="1678510" y="3286124"/>
            <a:ext cx="5867950" cy="3048021"/>
          </a:xfrm>
          <a:prstGeom prst="rect">
            <a:avLst/>
          </a:prstGeom>
          <a:noFill/>
          <a:ln>
            <a:noFill/>
          </a:ln>
        </p:spPr>
      </p:pic>
      <p:pic>
        <p:nvPicPr>
          <p:cNvPr descr="Untitled-1.jpg" id="627" name="Google Shape;627;p83"/>
          <p:cNvPicPr preferRelativeResize="0"/>
          <p:nvPr/>
        </p:nvPicPr>
        <p:blipFill rotWithShape="1">
          <a:blip r:embed="rId4">
            <a:alphaModFix/>
          </a:blip>
          <a:srcRect b="0" l="3086" r="3094" t="0"/>
          <a:stretch/>
        </p:blipFill>
        <p:spPr>
          <a:xfrm>
            <a:off x="0" y="0"/>
            <a:ext cx="9144000" cy="6858000"/>
          </a:xfrm>
          <a:prstGeom prst="rect">
            <a:avLst/>
          </a:prstGeom>
          <a:noFill/>
          <a:ln>
            <a:noFill/>
          </a:ln>
        </p:spPr>
      </p:pic>
      <p:sp>
        <p:nvSpPr>
          <p:cNvPr id="628" name="Google Shape;628;p83"/>
          <p:cNvSpPr txBox="1"/>
          <p:nvPr/>
        </p:nvSpPr>
        <p:spPr>
          <a:xfrm>
            <a:off x="1035512" y="1904989"/>
            <a:ext cx="7353795" cy="636482"/>
          </a:xfrm>
          <a:prstGeom prst="rect">
            <a:avLst/>
          </a:prstGeom>
          <a:noFill/>
          <a:ln>
            <a:noFill/>
          </a:ln>
        </p:spPr>
        <p:txBody>
          <a:bodyPr anchorCtr="0" anchor="t" bIns="25600" lIns="51200" spcFirstLastPara="1" rIns="51200" wrap="square" tIns="25600">
            <a:noAutofit/>
          </a:bodyPr>
          <a:lstStyle/>
          <a:p>
            <a:pPr indent="0" lvl="0" marL="0" marR="0" rtl="0" algn="l">
              <a:spcBef>
                <a:spcPts val="0"/>
              </a:spcBef>
              <a:spcAft>
                <a:spcPts val="0"/>
              </a:spcAft>
              <a:buNone/>
            </a:pPr>
            <a:r>
              <a:rPr lang="en-IN" sz="3800">
                <a:solidFill>
                  <a:schemeClr val="lt1"/>
                </a:solidFill>
                <a:latin typeface="Jim Nightshade"/>
                <a:ea typeface="Jim Nightshade"/>
                <a:cs typeface="Jim Nightshade"/>
                <a:sym typeface="Jim Nightshade"/>
              </a:rPr>
              <a:t>THANK YOU FOR LISTENING</a:t>
            </a:r>
            <a:endParaRPr/>
          </a:p>
        </p:txBody>
      </p:sp>
      <p:sp>
        <p:nvSpPr>
          <p:cNvPr id="629" name="Google Shape;629;p83"/>
          <p:cNvSpPr txBox="1"/>
          <p:nvPr/>
        </p:nvSpPr>
        <p:spPr>
          <a:xfrm>
            <a:off x="1357011" y="2524119"/>
            <a:ext cx="5858424" cy="1713699"/>
          </a:xfrm>
          <a:prstGeom prst="rect">
            <a:avLst/>
          </a:prstGeom>
          <a:noFill/>
          <a:ln>
            <a:noFill/>
          </a:ln>
        </p:spPr>
        <p:txBody>
          <a:bodyPr anchorCtr="0" anchor="t" bIns="25600" lIns="51200" spcFirstLastPara="1" rIns="51200" wrap="square" tIns="25600">
            <a:noAutofit/>
          </a:bodyPr>
          <a:lstStyle/>
          <a:p>
            <a:pPr indent="0" lvl="0" marL="0" marR="0" rtl="0" algn="ctr">
              <a:spcBef>
                <a:spcPts val="0"/>
              </a:spcBef>
              <a:spcAft>
                <a:spcPts val="0"/>
              </a:spcAft>
              <a:buNone/>
            </a:pPr>
            <a:r>
              <a:rPr lang="en-IN" sz="1800">
                <a:solidFill>
                  <a:schemeClr val="lt1"/>
                </a:solidFill>
                <a:latin typeface="Calibri"/>
                <a:ea typeface="Calibri"/>
                <a:cs typeface="Calibri"/>
                <a:sym typeface="Calibri"/>
              </a:rPr>
              <a:t>© </a:t>
            </a:r>
            <a:r>
              <a:rPr b="1" lang="en-IN" sz="1800">
                <a:solidFill>
                  <a:schemeClr val="lt1"/>
                </a:solidFill>
                <a:latin typeface="Calibri"/>
                <a:ea typeface="Calibri"/>
                <a:cs typeface="Calibri"/>
                <a:sym typeface="Calibri"/>
              </a:rPr>
              <a:t>CSC e-Governance Services India Limited</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IN" sz="1800">
                <a:solidFill>
                  <a:schemeClr val="lt1"/>
                </a:solidFill>
                <a:latin typeface="Calibri"/>
                <a:ea typeface="Calibri"/>
                <a:cs typeface="Calibri"/>
                <a:sym typeface="Calibri"/>
              </a:rPr>
              <a:t>Ministry of Communications &amp; Information Technology, Electronics Niketan,</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rPr lang="en-IN" sz="1800">
                <a:solidFill>
                  <a:schemeClr val="lt1"/>
                </a:solidFill>
                <a:latin typeface="Calibri"/>
                <a:ea typeface="Calibri"/>
                <a:cs typeface="Calibri"/>
                <a:sym typeface="Calibri"/>
              </a:rPr>
              <a:t>3rd Floor, MeitY, 6CGO Complex, Lodhi Road, New Delhi - 110003</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0" y="428612"/>
            <a:ext cx="91440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2600"/>
              <a:buFont typeface="Jim Nightshade"/>
              <a:buNone/>
            </a:pPr>
            <a:r>
              <a:rPr b="1" lang="en-IN" sz="2600">
                <a:solidFill>
                  <a:srgbClr val="002060"/>
                </a:solidFill>
                <a:latin typeface="Jim Nightshade"/>
                <a:ea typeface="Jim Nightshade"/>
                <a:cs typeface="Jim Nightshade"/>
                <a:sym typeface="Jim Nightshade"/>
              </a:rPr>
              <a:t>3.	CSC SPV Technology Plaform – DIGITAL SEVA</a:t>
            </a:r>
            <a:endParaRPr/>
          </a:p>
        </p:txBody>
      </p:sp>
      <p:sp>
        <p:nvSpPr>
          <p:cNvPr id="194" name="Google Shape;194;p21"/>
          <p:cNvSpPr txBox="1"/>
          <p:nvPr>
            <p:ph idx="1" type="body"/>
          </p:nvPr>
        </p:nvSpPr>
        <p:spPr>
          <a:xfrm>
            <a:off x="457200" y="1071546"/>
            <a:ext cx="8222841" cy="4525963"/>
          </a:xfrm>
          <a:prstGeom prst="rect">
            <a:avLst/>
          </a:prstGeom>
          <a:noFill/>
          <a:ln>
            <a:noFill/>
          </a:ln>
        </p:spPr>
        <p:txBody>
          <a:bodyPr anchorCtr="0" anchor="t" bIns="25600" lIns="51200" spcFirstLastPara="1" rIns="51200" wrap="square" tIns="25600">
            <a:noAutofit/>
          </a:bodyPr>
          <a:lstStyle/>
          <a:p>
            <a:pPr indent="-342900" lvl="0" marL="342900" rtl="0" algn="l">
              <a:spcBef>
                <a:spcPts val="0"/>
              </a:spcBef>
              <a:spcAft>
                <a:spcPts val="0"/>
              </a:spcAft>
              <a:buClr>
                <a:schemeClr val="dk1"/>
              </a:buClr>
              <a:buSzPts val="1500"/>
              <a:buChar char="•"/>
            </a:pPr>
            <a:r>
              <a:rPr lang="en-IN" sz="1500"/>
              <a:t>i.	In order to optimize the design, development, deployment, update and access service 	delivery, CSC SPV developed a central portal called “DIGITAL SEVA”.</a:t>
            </a:r>
            <a:endParaRPr/>
          </a:p>
          <a:p>
            <a:pPr indent="-342900" lvl="0" marL="342900" rtl="0" algn="l">
              <a:spcBef>
                <a:spcPts val="300"/>
              </a:spcBef>
              <a:spcAft>
                <a:spcPts val="0"/>
              </a:spcAft>
              <a:buClr>
                <a:schemeClr val="dk1"/>
              </a:buClr>
              <a:buSzPts val="1500"/>
              <a:buChar char="•"/>
            </a:pPr>
            <a:r>
              <a:rPr lang="en-IN" sz="1500"/>
              <a:t>ii.	The Portal has a secure pre-paid cash management system for VLEs, who manage the same 	using internet banking, mobile banking (IMPS), and credit/debit card. </a:t>
            </a:r>
            <a:endParaRPr/>
          </a:p>
          <a:p>
            <a:pPr indent="-342900" lvl="0" marL="342900" rtl="0" algn="l">
              <a:spcBef>
                <a:spcPts val="300"/>
              </a:spcBef>
              <a:spcAft>
                <a:spcPts val="0"/>
              </a:spcAft>
              <a:buClr>
                <a:schemeClr val="dk1"/>
              </a:buClr>
              <a:buSzPts val="1500"/>
              <a:buChar char="•"/>
            </a:pPr>
            <a:r>
              <a:rPr lang="en-IN" sz="1500"/>
              <a:t>iii.	As per the vision of CSC 2.0 to enhance &amp; strengthen the CSC network, CSC SPV has launched 	the new technology platform - digitalseva.csc.gov.in - with advance security features. </a:t>
            </a:r>
            <a:r>
              <a:rPr b="1" lang="en-IN" sz="1500"/>
              <a:t>This 	platform is the backbone of the entire CSC network.</a:t>
            </a:r>
            <a:endParaRPr/>
          </a:p>
          <a:p>
            <a:pPr indent="-342900" lvl="0" marL="342900" rtl="0" algn="l">
              <a:spcBef>
                <a:spcPts val="300"/>
              </a:spcBef>
              <a:spcAft>
                <a:spcPts val="0"/>
              </a:spcAft>
              <a:buClr>
                <a:schemeClr val="dk1"/>
              </a:buClr>
              <a:buSzPts val="1500"/>
              <a:buChar char="•"/>
            </a:pPr>
            <a:r>
              <a:rPr lang="en-IN" sz="1500"/>
              <a:t>iv.	Approximately 1.5 crore transactions happen per month through this platform.</a:t>
            </a:r>
            <a:endParaRPr sz="1500"/>
          </a:p>
        </p:txBody>
      </p:sp>
      <p:pic>
        <p:nvPicPr>
          <p:cNvPr id="195" name="Google Shape;195;p21"/>
          <p:cNvPicPr preferRelativeResize="0"/>
          <p:nvPr/>
        </p:nvPicPr>
        <p:blipFill rotWithShape="1">
          <a:blip r:embed="rId3">
            <a:alphaModFix/>
          </a:blip>
          <a:srcRect b="0" l="0" r="0" t="0"/>
          <a:stretch/>
        </p:blipFill>
        <p:spPr>
          <a:xfrm>
            <a:off x="1472102" y="3357562"/>
            <a:ext cx="6544229" cy="32147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2"/>
          <p:cNvSpPr txBox="1"/>
          <p:nvPr>
            <p:ph type="title"/>
          </p:nvPr>
        </p:nvSpPr>
        <p:spPr>
          <a:xfrm>
            <a:off x="457200" y="274638"/>
            <a:ext cx="8229600" cy="1143000"/>
          </a:xfrm>
          <a:prstGeom prst="rect">
            <a:avLst/>
          </a:prstGeom>
          <a:noFill/>
          <a:ln>
            <a:noFill/>
          </a:ln>
        </p:spPr>
        <p:txBody>
          <a:bodyPr anchorCtr="0" anchor="t" bIns="25600" lIns="51200" spcFirstLastPara="1" rIns="51200" wrap="square" tIns="25600">
            <a:noAutofit/>
          </a:bodyPr>
          <a:lstStyle/>
          <a:p>
            <a:pPr indent="0" lvl="0" marL="0" rtl="0" algn="ctr">
              <a:spcBef>
                <a:spcPts val="0"/>
              </a:spcBef>
              <a:spcAft>
                <a:spcPts val="0"/>
              </a:spcAft>
              <a:buClr>
                <a:srgbClr val="002060"/>
              </a:buClr>
              <a:buSzPts val="3800"/>
              <a:buFont typeface="Jim Nightshade"/>
              <a:buNone/>
            </a:pPr>
            <a:r>
              <a:rPr lang="en-IN" sz="3800">
                <a:solidFill>
                  <a:srgbClr val="002060"/>
                </a:solidFill>
                <a:latin typeface="Jim Nightshade"/>
                <a:ea typeface="Jim Nightshade"/>
                <a:cs typeface="Jim Nightshade"/>
                <a:sym typeface="Jim Nightshade"/>
              </a:rPr>
              <a:t>4.	CSC’s Services Catalogue</a:t>
            </a:r>
            <a:endParaRPr/>
          </a:p>
        </p:txBody>
      </p:sp>
      <p:sp>
        <p:nvSpPr>
          <p:cNvPr id="201" name="Google Shape;201;p22"/>
          <p:cNvSpPr txBox="1"/>
          <p:nvPr>
            <p:ph idx="1" type="body"/>
          </p:nvPr>
        </p:nvSpPr>
        <p:spPr>
          <a:xfrm>
            <a:off x="457200" y="1000108"/>
            <a:ext cx="8229600" cy="4525963"/>
          </a:xfrm>
          <a:prstGeom prst="rect">
            <a:avLst/>
          </a:prstGeom>
          <a:noFill/>
          <a:ln>
            <a:noFill/>
          </a:ln>
        </p:spPr>
        <p:txBody>
          <a:bodyPr anchorCtr="0" anchor="t" bIns="25600" lIns="51200" spcFirstLastPara="1" rIns="51200" wrap="square" tIns="25600">
            <a:noAutofit/>
          </a:bodyPr>
          <a:lstStyle/>
          <a:p>
            <a:pPr indent="-342900" lvl="0" marL="342900" rtl="0" algn="l">
              <a:spcBef>
                <a:spcPts val="0"/>
              </a:spcBef>
              <a:spcAft>
                <a:spcPts val="0"/>
              </a:spcAft>
              <a:buClr>
                <a:schemeClr val="dk1"/>
              </a:buClr>
              <a:buSzPts val="1500"/>
              <a:buNone/>
            </a:pPr>
            <a:r>
              <a:rPr lang="en-IN" sz="1500"/>
              <a:t>I.	CSC SPV offers number of services to VLEs to make their CSC centre financially viable. The services include G2C and B2C services, financial inclusion and educational services. The company continuously strives to identify and add new services to enhance the service spectrum/portfolio. </a:t>
            </a:r>
            <a:endParaRPr/>
          </a:p>
          <a:p>
            <a:pPr indent="-342900" lvl="0" marL="342900" rtl="0" algn="l">
              <a:spcBef>
                <a:spcPts val="300"/>
              </a:spcBef>
              <a:spcAft>
                <a:spcPts val="0"/>
              </a:spcAft>
              <a:buClr>
                <a:schemeClr val="dk1"/>
              </a:buClr>
              <a:buSzPts val="1500"/>
              <a:buNone/>
            </a:pPr>
            <a:r>
              <a:rPr lang="en-IN" sz="1500"/>
              <a:t>II.	G2C Services: Delivery of Government service through the CSCs is driven by the Government, both Central and State. There has been significant variation in the delivery of G2C services with some States as Andhra Pradesh, Madhya Pradesh, Kerala, Rajasthan, Odisha, Haryana and Gujarat performing very well; while in other cases it shall improve with the implementation of the e-District scheme. It is true that with the implementation of e- District across the country, there shall be significant improvement in the delivery of G2C services to citizen through CSCs. CSC is also developing common application portal for Odisha with the concept of a single platform for all G2C services.</a:t>
            </a:r>
            <a:endParaRPr/>
          </a:p>
          <a:p>
            <a:pPr indent="-342900" lvl="0" marL="342900" rtl="0" algn="l">
              <a:spcBef>
                <a:spcPts val="300"/>
              </a:spcBef>
              <a:spcAft>
                <a:spcPts val="0"/>
              </a:spcAft>
              <a:buClr>
                <a:schemeClr val="dk1"/>
              </a:buClr>
              <a:buSzPts val="1500"/>
              <a:buNone/>
            </a:pPr>
            <a:r>
              <a:rPr lang="en-IN" sz="1500"/>
              <a:t>III.	The citizen needs services other than G2C services to actively participate in nation building. CSCs meet the requirement of the citizen in enabling him to get information, knowledge and skills for overall development. Such services are enabled by the CSC SPV.</a:t>
            </a:r>
            <a:endParaRPr sz="1500"/>
          </a:p>
        </p:txBody>
      </p:sp>
      <p:pic>
        <p:nvPicPr>
          <p:cNvPr descr="Clipboard01.jpg" id="202" name="Google Shape;202;p22"/>
          <p:cNvPicPr preferRelativeResize="0"/>
          <p:nvPr/>
        </p:nvPicPr>
        <p:blipFill rotWithShape="1">
          <a:blip r:embed="rId3">
            <a:alphaModFix/>
          </a:blip>
          <a:srcRect b="8299" l="0" r="0" t="0"/>
          <a:stretch/>
        </p:blipFill>
        <p:spPr>
          <a:xfrm>
            <a:off x="0" y="4490589"/>
            <a:ext cx="9144000" cy="23674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